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73" r:id="rId4"/>
    <p:sldId id="274" r:id="rId5"/>
    <p:sldId id="275" r:id="rId6"/>
    <p:sldId id="285" r:id="rId7"/>
    <p:sldId id="286" r:id="rId8"/>
    <p:sldId id="287" r:id="rId9"/>
    <p:sldId id="290" r:id="rId10"/>
    <p:sldId id="293" r:id="rId11"/>
    <p:sldId id="291" r:id="rId12"/>
    <p:sldId id="292" r:id="rId13"/>
    <p:sldId id="276" r:id="rId14"/>
    <p:sldId id="277" r:id="rId15"/>
    <p:sldId id="278" r:id="rId16"/>
    <p:sldId id="279" r:id="rId17"/>
    <p:sldId id="280" r:id="rId18"/>
    <p:sldId id="281" r:id="rId19"/>
    <p:sldId id="282" r:id="rId20"/>
    <p:sldId id="283" r:id="rId21"/>
    <p:sldId id="284" r:id="rId22"/>
    <p:sldId id="269" r:id="rId23"/>
    <p:sldId id="289" r:id="rId24"/>
    <p:sldId id="288"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69" d="100"/>
          <a:sy n="69" d="100"/>
        </p:scale>
        <p:origin x="8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6/23/2023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Community_Grant@douglasnv.us"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Community_Grant@douglasnv.u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swickard@douglasnv.us"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tx1"/>
                </a:solidFill>
              </a:rPr>
              <a:t>Community Grants Training</a:t>
            </a:r>
          </a:p>
        </p:txBody>
      </p:sp>
      <p:sp>
        <p:nvSpPr>
          <p:cNvPr id="3" name="Subtitle 2"/>
          <p:cNvSpPr>
            <a:spLocks noGrp="1"/>
          </p:cNvSpPr>
          <p:nvPr>
            <p:ph type="subTitle" idx="1"/>
          </p:nvPr>
        </p:nvSpPr>
        <p:spPr/>
        <p:txBody>
          <a:bodyPr/>
          <a:lstStyle/>
          <a:p>
            <a:r>
              <a:rPr lang="en-US" dirty="0"/>
              <a:t>27 Jun 2023</a:t>
            </a:r>
          </a:p>
        </p:txBody>
      </p:sp>
      <p:pic>
        <p:nvPicPr>
          <p:cNvPr id="4" name="Picture 3">
            <a:extLst>
              <a:ext uri="{FF2B5EF4-FFF2-40B4-BE49-F238E27FC236}">
                <a16:creationId xmlns:a16="http://schemas.microsoft.com/office/drawing/2014/main" id="{55043D98-FA4E-4952-910E-58B168E02BB8}"/>
              </a:ext>
            </a:extLst>
          </p:cNvPr>
          <p:cNvPicPr>
            <a:picLocks noChangeAspect="1"/>
          </p:cNvPicPr>
          <p:nvPr/>
        </p:nvPicPr>
        <p:blipFill>
          <a:blip r:embed="rId2"/>
          <a:stretch>
            <a:fillRect/>
          </a:stretch>
        </p:blipFill>
        <p:spPr>
          <a:xfrm>
            <a:off x="1317420" y="3825380"/>
            <a:ext cx="2740230" cy="2259802"/>
          </a:xfrm>
          <a:prstGeom prst="rect">
            <a:avLst/>
          </a:prstGeom>
          <a:effectLst>
            <a:innerShdw blurRad="114300">
              <a:prstClr val="black"/>
            </a:innerShdw>
          </a:effectLst>
        </p:spPr>
      </p:pic>
    </p:spTree>
    <p:extLst>
      <p:ext uri="{BB962C8B-B14F-4D97-AF65-F5344CB8AC3E}">
        <p14:creationId xmlns:p14="http://schemas.microsoft.com/office/powerpoint/2010/main" val="416561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40E558-4EA6-4721-9E0E-169EA380A20C}"/>
              </a:ext>
            </a:extLst>
          </p:cNvPr>
          <p:cNvPicPr>
            <a:picLocks noChangeAspect="1"/>
          </p:cNvPicPr>
          <p:nvPr/>
        </p:nvPicPr>
        <p:blipFill>
          <a:blip r:embed="rId2"/>
          <a:stretch>
            <a:fillRect/>
          </a:stretch>
        </p:blipFill>
        <p:spPr>
          <a:xfrm>
            <a:off x="9568779" y="419100"/>
            <a:ext cx="2057400" cy="1311846"/>
          </a:xfrm>
          <a:prstGeom prst="rect">
            <a:avLst/>
          </a:prstGeom>
          <a:effectLst>
            <a:innerShdw blurRad="114300">
              <a:prstClr val="black"/>
            </a:innerShdw>
          </a:effectLst>
        </p:spPr>
      </p:pic>
      <p:sp>
        <p:nvSpPr>
          <p:cNvPr id="4" name="Rectangle 3">
            <a:extLst>
              <a:ext uri="{FF2B5EF4-FFF2-40B4-BE49-F238E27FC236}">
                <a16:creationId xmlns:a16="http://schemas.microsoft.com/office/drawing/2014/main" id="{8ACD40A5-40F3-4809-ABAB-653BE67E2B9A}"/>
              </a:ext>
            </a:extLst>
          </p:cNvPr>
          <p:cNvSpPr/>
          <p:nvPr/>
        </p:nvSpPr>
        <p:spPr>
          <a:xfrm>
            <a:off x="1368981" y="138023"/>
            <a:ext cx="7013019" cy="800219"/>
          </a:xfrm>
          <a:prstGeom prst="rect">
            <a:avLst/>
          </a:prstGeom>
        </p:spPr>
        <p:txBody>
          <a:bodyPr wrap="square">
            <a:spAutoFit/>
          </a:bodyPr>
          <a:lstStyle/>
          <a:p>
            <a:endParaRPr lang="en-US" dirty="0"/>
          </a:p>
          <a:p>
            <a:r>
              <a:rPr lang="en-US" sz="2800" dirty="0"/>
              <a:t>Reimbursement – Unallowable costs</a:t>
            </a:r>
          </a:p>
        </p:txBody>
      </p:sp>
      <p:sp>
        <p:nvSpPr>
          <p:cNvPr id="11" name="Flowchart: Connector 10">
            <a:extLst>
              <a:ext uri="{FF2B5EF4-FFF2-40B4-BE49-F238E27FC236}">
                <a16:creationId xmlns:a16="http://schemas.microsoft.com/office/drawing/2014/main" id="{F2A6A6C7-8178-40FB-BAAA-23D9C3DEA8F3}"/>
              </a:ext>
            </a:extLst>
          </p:cNvPr>
          <p:cNvSpPr/>
          <p:nvPr/>
        </p:nvSpPr>
        <p:spPr>
          <a:xfrm>
            <a:off x="1015364" y="619485"/>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13CCAB-078E-47AE-A8F5-BA3CAE0C8426}"/>
              </a:ext>
            </a:extLst>
          </p:cNvPr>
          <p:cNvSpPr txBox="1"/>
          <p:nvPr/>
        </p:nvSpPr>
        <p:spPr>
          <a:xfrm>
            <a:off x="1676400" y="1647645"/>
            <a:ext cx="7295072" cy="2739211"/>
          </a:xfrm>
          <a:prstGeom prst="rect">
            <a:avLst/>
          </a:prstGeom>
          <a:noFill/>
        </p:spPr>
        <p:txBody>
          <a:bodyPr wrap="square" rtlCol="0">
            <a:spAutoFit/>
          </a:bodyPr>
          <a:lstStyle/>
          <a:p>
            <a:endParaRPr lang="en-US" dirty="0"/>
          </a:p>
          <a:p>
            <a:endParaRPr lang="en-US" dirty="0"/>
          </a:p>
          <a:p>
            <a:r>
              <a:rPr lang="en-US" sz="3200" dirty="0"/>
              <a:t>Only items you have been awarded may be reimbursed.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17689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40E558-4EA6-4721-9E0E-169EA380A20C}"/>
              </a:ext>
            </a:extLst>
          </p:cNvPr>
          <p:cNvPicPr>
            <a:picLocks noChangeAspect="1"/>
          </p:cNvPicPr>
          <p:nvPr/>
        </p:nvPicPr>
        <p:blipFill>
          <a:blip r:embed="rId2"/>
          <a:stretch>
            <a:fillRect/>
          </a:stretch>
        </p:blipFill>
        <p:spPr>
          <a:xfrm>
            <a:off x="9568779" y="419100"/>
            <a:ext cx="2057400" cy="1311846"/>
          </a:xfrm>
          <a:prstGeom prst="rect">
            <a:avLst/>
          </a:prstGeom>
          <a:effectLst>
            <a:innerShdw blurRad="114300">
              <a:prstClr val="black"/>
            </a:innerShdw>
          </a:effectLst>
        </p:spPr>
      </p:pic>
      <p:sp>
        <p:nvSpPr>
          <p:cNvPr id="4" name="Rectangle 3">
            <a:extLst>
              <a:ext uri="{FF2B5EF4-FFF2-40B4-BE49-F238E27FC236}">
                <a16:creationId xmlns:a16="http://schemas.microsoft.com/office/drawing/2014/main" id="{8ACD40A5-40F3-4809-ABAB-653BE67E2B9A}"/>
              </a:ext>
            </a:extLst>
          </p:cNvPr>
          <p:cNvSpPr/>
          <p:nvPr/>
        </p:nvSpPr>
        <p:spPr>
          <a:xfrm>
            <a:off x="1368981" y="138023"/>
            <a:ext cx="8499638" cy="800219"/>
          </a:xfrm>
          <a:prstGeom prst="rect">
            <a:avLst/>
          </a:prstGeom>
        </p:spPr>
        <p:txBody>
          <a:bodyPr wrap="square">
            <a:spAutoFit/>
          </a:bodyPr>
          <a:lstStyle/>
          <a:p>
            <a:endParaRPr lang="en-US" dirty="0"/>
          </a:p>
          <a:p>
            <a:r>
              <a:rPr lang="en-US" sz="2800" dirty="0"/>
              <a:t>Reimbursement – Backup for passes or give aways</a:t>
            </a:r>
          </a:p>
        </p:txBody>
      </p:sp>
      <p:sp>
        <p:nvSpPr>
          <p:cNvPr id="11" name="Flowchart: Connector 10">
            <a:extLst>
              <a:ext uri="{FF2B5EF4-FFF2-40B4-BE49-F238E27FC236}">
                <a16:creationId xmlns:a16="http://schemas.microsoft.com/office/drawing/2014/main" id="{F2A6A6C7-8178-40FB-BAAA-23D9C3DEA8F3}"/>
              </a:ext>
            </a:extLst>
          </p:cNvPr>
          <p:cNvSpPr/>
          <p:nvPr/>
        </p:nvSpPr>
        <p:spPr>
          <a:xfrm>
            <a:off x="1015364" y="619485"/>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13CCAB-078E-47AE-A8F5-BA3CAE0C8426}"/>
              </a:ext>
            </a:extLst>
          </p:cNvPr>
          <p:cNvSpPr txBox="1"/>
          <p:nvPr/>
        </p:nvSpPr>
        <p:spPr>
          <a:xfrm>
            <a:off x="793629" y="1608227"/>
            <a:ext cx="8436633" cy="4524315"/>
          </a:xfrm>
          <a:prstGeom prst="rect">
            <a:avLst/>
          </a:prstGeom>
          <a:noFill/>
        </p:spPr>
        <p:txBody>
          <a:bodyPr wrap="square" rtlCol="0">
            <a:spAutoFit/>
          </a:bodyPr>
          <a:lstStyle/>
          <a:p>
            <a:r>
              <a:rPr lang="en-US" dirty="0"/>
              <a:t>For reimbursement for items given away… tickets, approved gift cards, raffles.</a:t>
            </a:r>
          </a:p>
          <a:p>
            <a:endParaRPr lang="en-US" dirty="0"/>
          </a:p>
          <a:p>
            <a:r>
              <a:rPr lang="en-US" dirty="0"/>
              <a:t>All backup needs to be readable!</a:t>
            </a:r>
          </a:p>
          <a:p>
            <a:endParaRPr lang="en-US" dirty="0"/>
          </a:p>
          <a:p>
            <a:r>
              <a:rPr lang="en-US" dirty="0"/>
              <a:t>All items given away must be recorded with the following information: </a:t>
            </a:r>
          </a:p>
          <a:p>
            <a:endParaRPr lang="en-US" dirty="0"/>
          </a:p>
          <a:p>
            <a:r>
              <a:rPr lang="en-US" dirty="0"/>
              <a:t>		Printed name of the person receiving the item</a:t>
            </a:r>
          </a:p>
          <a:p>
            <a:r>
              <a:rPr lang="en-US" dirty="0"/>
              <a:t>		Contact Information</a:t>
            </a:r>
          </a:p>
          <a:p>
            <a:r>
              <a:rPr lang="en-US" dirty="0"/>
              <a:t>       	Ticket/pass number, etc.</a:t>
            </a:r>
          </a:p>
          <a:p>
            <a:r>
              <a:rPr lang="en-US" dirty="0"/>
              <a:t>		Date</a:t>
            </a:r>
          </a:p>
          <a:p>
            <a:r>
              <a:rPr lang="en-US" dirty="0"/>
              <a:t>		Signature of person receiving item.</a:t>
            </a:r>
          </a:p>
          <a:p>
            <a:endParaRPr lang="en-US" dirty="0"/>
          </a:p>
          <a:p>
            <a:r>
              <a:rPr lang="en-US" dirty="0"/>
              <a:t>Forms can be supplied for your use.</a:t>
            </a:r>
          </a:p>
          <a:p>
            <a:endParaRPr lang="en-US" dirty="0"/>
          </a:p>
          <a:p>
            <a:endParaRPr lang="en-US" dirty="0"/>
          </a:p>
          <a:p>
            <a:endParaRPr lang="en-US" dirty="0"/>
          </a:p>
        </p:txBody>
      </p:sp>
      <p:sp>
        <p:nvSpPr>
          <p:cNvPr id="13" name="Flowchart: Connector 12">
            <a:extLst>
              <a:ext uri="{FF2B5EF4-FFF2-40B4-BE49-F238E27FC236}">
                <a16:creationId xmlns:a16="http://schemas.microsoft.com/office/drawing/2014/main" id="{FCEF38D2-ABB1-4F15-BCE7-C73B2A47D959}"/>
              </a:ext>
            </a:extLst>
          </p:cNvPr>
          <p:cNvSpPr/>
          <p:nvPr/>
        </p:nvSpPr>
        <p:spPr>
          <a:xfrm>
            <a:off x="1202893" y="3359989"/>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5CE98F7B-1AF3-4F4D-9105-7E4E5752C766}"/>
              </a:ext>
            </a:extLst>
          </p:cNvPr>
          <p:cNvSpPr/>
          <p:nvPr/>
        </p:nvSpPr>
        <p:spPr>
          <a:xfrm>
            <a:off x="1202893" y="3621419"/>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32ECCD2C-C461-43DD-8BEC-F409316DC388}"/>
              </a:ext>
            </a:extLst>
          </p:cNvPr>
          <p:cNvSpPr/>
          <p:nvPr/>
        </p:nvSpPr>
        <p:spPr>
          <a:xfrm>
            <a:off x="1197236" y="3896384"/>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C781EC55-682F-448A-B8A2-34046A619660}"/>
              </a:ext>
            </a:extLst>
          </p:cNvPr>
          <p:cNvSpPr/>
          <p:nvPr/>
        </p:nvSpPr>
        <p:spPr>
          <a:xfrm>
            <a:off x="1197236" y="4165121"/>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AE28BB95-3E7C-4F69-951F-3E5353D9BAE1}"/>
              </a:ext>
            </a:extLst>
          </p:cNvPr>
          <p:cNvSpPr/>
          <p:nvPr/>
        </p:nvSpPr>
        <p:spPr>
          <a:xfrm>
            <a:off x="1197236" y="4426551"/>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73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40E558-4EA6-4721-9E0E-169EA380A20C}"/>
              </a:ext>
            </a:extLst>
          </p:cNvPr>
          <p:cNvPicPr>
            <a:picLocks noChangeAspect="1"/>
          </p:cNvPicPr>
          <p:nvPr/>
        </p:nvPicPr>
        <p:blipFill>
          <a:blip r:embed="rId2"/>
          <a:stretch>
            <a:fillRect/>
          </a:stretch>
        </p:blipFill>
        <p:spPr>
          <a:xfrm>
            <a:off x="9568779" y="419100"/>
            <a:ext cx="2057400" cy="1311846"/>
          </a:xfrm>
          <a:prstGeom prst="rect">
            <a:avLst/>
          </a:prstGeom>
          <a:effectLst>
            <a:innerShdw blurRad="114300">
              <a:prstClr val="black"/>
            </a:innerShdw>
          </a:effectLst>
        </p:spPr>
      </p:pic>
      <p:sp>
        <p:nvSpPr>
          <p:cNvPr id="4" name="Rectangle 3">
            <a:extLst>
              <a:ext uri="{FF2B5EF4-FFF2-40B4-BE49-F238E27FC236}">
                <a16:creationId xmlns:a16="http://schemas.microsoft.com/office/drawing/2014/main" id="{8ACD40A5-40F3-4809-ABAB-653BE67E2B9A}"/>
              </a:ext>
            </a:extLst>
          </p:cNvPr>
          <p:cNvSpPr/>
          <p:nvPr/>
        </p:nvSpPr>
        <p:spPr>
          <a:xfrm>
            <a:off x="1431986" y="129397"/>
            <a:ext cx="8499638" cy="800219"/>
          </a:xfrm>
          <a:prstGeom prst="rect">
            <a:avLst/>
          </a:prstGeom>
        </p:spPr>
        <p:txBody>
          <a:bodyPr wrap="square">
            <a:spAutoFit/>
          </a:bodyPr>
          <a:lstStyle/>
          <a:p>
            <a:endParaRPr lang="en-US" dirty="0"/>
          </a:p>
          <a:p>
            <a:r>
              <a:rPr lang="en-US" sz="2800" dirty="0"/>
              <a:t>Reimbursement – Backup</a:t>
            </a:r>
          </a:p>
        </p:txBody>
      </p:sp>
      <p:sp>
        <p:nvSpPr>
          <p:cNvPr id="11" name="Flowchart: Connector 10">
            <a:extLst>
              <a:ext uri="{FF2B5EF4-FFF2-40B4-BE49-F238E27FC236}">
                <a16:creationId xmlns:a16="http://schemas.microsoft.com/office/drawing/2014/main" id="{F2A6A6C7-8178-40FB-BAAA-23D9C3DEA8F3}"/>
              </a:ext>
            </a:extLst>
          </p:cNvPr>
          <p:cNvSpPr/>
          <p:nvPr/>
        </p:nvSpPr>
        <p:spPr>
          <a:xfrm>
            <a:off x="1015364" y="619485"/>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13CCAB-078E-47AE-A8F5-BA3CAE0C8426}"/>
              </a:ext>
            </a:extLst>
          </p:cNvPr>
          <p:cNvSpPr txBox="1"/>
          <p:nvPr/>
        </p:nvSpPr>
        <p:spPr>
          <a:xfrm>
            <a:off x="813565" y="1582340"/>
            <a:ext cx="8436633" cy="5601533"/>
          </a:xfrm>
          <a:prstGeom prst="rect">
            <a:avLst/>
          </a:prstGeom>
          <a:noFill/>
        </p:spPr>
        <p:txBody>
          <a:bodyPr wrap="square" rtlCol="0">
            <a:spAutoFit/>
          </a:bodyPr>
          <a:lstStyle/>
          <a:p>
            <a:r>
              <a:rPr lang="en-US" dirty="0"/>
              <a:t>	All backup needs to be readable!</a:t>
            </a:r>
          </a:p>
          <a:p>
            <a:endParaRPr lang="en-US" dirty="0"/>
          </a:p>
          <a:p>
            <a:r>
              <a:rPr lang="en-US" dirty="0"/>
              <a:t>	Only backup for the items being reimbursed should be with your invoice.</a:t>
            </a:r>
          </a:p>
          <a:p>
            <a:endParaRPr lang="en-US" dirty="0"/>
          </a:p>
          <a:p>
            <a:r>
              <a:rPr lang="en-US" dirty="0"/>
              <a:t>	Mark reimbursement item on credit card or bank statement. If there are 	several invoices that make up one payment make sure it is obvious. 	Highlight or mark items.</a:t>
            </a:r>
          </a:p>
          <a:p>
            <a:endParaRPr lang="en-US" dirty="0"/>
          </a:p>
          <a:p>
            <a:r>
              <a:rPr lang="en-US" dirty="0"/>
              <a:t>	Have your invoice and backup make sense in the order you send.</a:t>
            </a:r>
          </a:p>
          <a:p>
            <a:endParaRPr lang="en-US" dirty="0"/>
          </a:p>
          <a:p>
            <a:endParaRPr lang="en-US" dirty="0"/>
          </a:p>
          <a:p>
            <a:endParaRPr lang="en-US" dirty="0"/>
          </a:p>
          <a:p>
            <a:pPr algn="ctr"/>
            <a:r>
              <a:rPr lang="en-US" dirty="0"/>
              <a:t>	</a:t>
            </a:r>
            <a:r>
              <a:rPr lang="en-US" sz="2800" b="1" dirty="0"/>
              <a:t>Send all invoices and backup to </a:t>
            </a:r>
            <a:r>
              <a:rPr lang="en-US" sz="2400" b="1" dirty="0">
                <a:hlinkClick r:id="rId3"/>
              </a:rPr>
              <a:t>Community_Grant@douglasnv.us</a:t>
            </a:r>
            <a:endParaRPr lang="en-US" sz="2400" b="1" dirty="0"/>
          </a:p>
          <a:p>
            <a:endParaRPr lang="en-US" dirty="0"/>
          </a:p>
          <a:p>
            <a:endParaRPr lang="en-US" dirty="0"/>
          </a:p>
          <a:p>
            <a:r>
              <a:rPr lang="en-US" dirty="0"/>
              <a:t>		</a:t>
            </a:r>
          </a:p>
          <a:p>
            <a:endParaRPr lang="en-US" dirty="0"/>
          </a:p>
          <a:p>
            <a:endParaRPr lang="en-US" dirty="0"/>
          </a:p>
        </p:txBody>
      </p:sp>
      <p:sp>
        <p:nvSpPr>
          <p:cNvPr id="14" name="Flowchart: Connector 13">
            <a:extLst>
              <a:ext uri="{FF2B5EF4-FFF2-40B4-BE49-F238E27FC236}">
                <a16:creationId xmlns:a16="http://schemas.microsoft.com/office/drawing/2014/main" id="{5CE98F7B-1AF3-4F4D-9105-7E4E5752C766}"/>
              </a:ext>
            </a:extLst>
          </p:cNvPr>
          <p:cNvSpPr/>
          <p:nvPr/>
        </p:nvSpPr>
        <p:spPr>
          <a:xfrm>
            <a:off x="708499" y="1703391"/>
            <a:ext cx="162769"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32ECCD2C-C461-43DD-8BEC-F409316DC388}"/>
              </a:ext>
            </a:extLst>
          </p:cNvPr>
          <p:cNvSpPr/>
          <p:nvPr/>
        </p:nvSpPr>
        <p:spPr>
          <a:xfrm>
            <a:off x="708499" y="2265991"/>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C781EC55-682F-448A-B8A2-34046A619660}"/>
              </a:ext>
            </a:extLst>
          </p:cNvPr>
          <p:cNvSpPr/>
          <p:nvPr/>
        </p:nvSpPr>
        <p:spPr>
          <a:xfrm>
            <a:off x="696903" y="2828591"/>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AE28BB95-3E7C-4F69-951F-3E5353D9BAE1}"/>
              </a:ext>
            </a:extLst>
          </p:cNvPr>
          <p:cNvSpPr/>
          <p:nvPr/>
        </p:nvSpPr>
        <p:spPr>
          <a:xfrm>
            <a:off x="728435" y="3891388"/>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257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43D98-FA4E-4952-910E-58B168E02BB8}"/>
              </a:ext>
            </a:extLst>
          </p:cNvPr>
          <p:cNvPicPr>
            <a:picLocks noChangeAspect="1"/>
          </p:cNvPicPr>
          <p:nvPr/>
        </p:nvPicPr>
        <p:blipFill>
          <a:blip r:embed="rId2"/>
          <a:stretch>
            <a:fillRect/>
          </a:stretch>
        </p:blipFill>
        <p:spPr>
          <a:xfrm>
            <a:off x="9597354" y="5147732"/>
            <a:ext cx="2057400" cy="1311846"/>
          </a:xfrm>
          <a:prstGeom prst="rect">
            <a:avLst/>
          </a:prstGeom>
          <a:effectLst>
            <a:innerShdw blurRad="114300">
              <a:prstClr val="black"/>
            </a:innerShdw>
          </a:effectLst>
        </p:spPr>
      </p:pic>
      <p:sp>
        <p:nvSpPr>
          <p:cNvPr id="3" name="Title 2">
            <a:extLst>
              <a:ext uri="{FF2B5EF4-FFF2-40B4-BE49-F238E27FC236}">
                <a16:creationId xmlns:a16="http://schemas.microsoft.com/office/drawing/2014/main" id="{042E7769-71CE-41BA-A527-E2434A746CAF}"/>
              </a:ext>
            </a:extLst>
          </p:cNvPr>
          <p:cNvSpPr>
            <a:spLocks noGrp="1"/>
          </p:cNvSpPr>
          <p:nvPr>
            <p:ph type="ctrTitle" idx="4294967295"/>
          </p:nvPr>
        </p:nvSpPr>
        <p:spPr>
          <a:xfrm>
            <a:off x="983672" y="540327"/>
            <a:ext cx="8613681" cy="5486400"/>
          </a:xfrm>
        </p:spPr>
        <p:txBody>
          <a:bodyPr>
            <a:normAutofit fontScale="90000"/>
          </a:bodyPr>
          <a:lstStyle/>
          <a:p>
            <a:pPr algn="l"/>
            <a:r>
              <a:rPr lang="en-US" sz="1600" dirty="0">
                <a:solidFill>
                  <a:schemeClr val="tx1"/>
                </a:solidFill>
              </a:rPr>
              <a:t>			</a:t>
            </a:r>
            <a:r>
              <a:rPr lang="en-US" sz="3100" dirty="0">
                <a:solidFill>
                  <a:schemeClr val="tx1"/>
                </a:solidFill>
              </a:rPr>
              <a:t>Reporting</a:t>
            </a:r>
            <a:br>
              <a:rPr lang="en-US" sz="3100" dirty="0">
                <a:solidFill>
                  <a:schemeClr val="tx1"/>
                </a:solidFill>
              </a:rPr>
            </a:br>
            <a:br>
              <a:rPr lang="en-US" sz="3100" dirty="0">
                <a:solidFill>
                  <a:schemeClr val="tx1"/>
                </a:solidFill>
              </a:rPr>
            </a:br>
            <a:br>
              <a:rPr lang="en-US" sz="1600" dirty="0">
                <a:solidFill>
                  <a:schemeClr val="tx1"/>
                </a:solidFill>
              </a:rPr>
            </a:br>
            <a:r>
              <a:rPr lang="en-US" sz="1600" dirty="0">
                <a:solidFill>
                  <a:schemeClr val="tx1"/>
                </a:solidFill>
              </a:rPr>
              <a:t>When your organization has exhausted its funding a report detailing the success you had will be required. </a:t>
            </a:r>
            <a:br>
              <a:rPr lang="en-US" sz="1600" dirty="0">
                <a:solidFill>
                  <a:schemeClr val="tx1"/>
                </a:solidFill>
              </a:rPr>
            </a:br>
            <a:br>
              <a:rPr lang="en-US" sz="1600" dirty="0">
                <a:solidFill>
                  <a:schemeClr val="tx1"/>
                </a:solidFill>
              </a:rPr>
            </a:br>
            <a:r>
              <a:rPr lang="en-US" sz="1600" dirty="0">
                <a:solidFill>
                  <a:schemeClr val="tx1"/>
                </a:solidFill>
              </a:rPr>
              <a:t>How was the project successful?</a:t>
            </a:r>
            <a:br>
              <a:rPr lang="en-US" sz="1600" dirty="0">
                <a:solidFill>
                  <a:schemeClr val="tx1"/>
                </a:solidFill>
              </a:rPr>
            </a:br>
            <a:br>
              <a:rPr lang="en-US" sz="1600" dirty="0">
                <a:solidFill>
                  <a:schemeClr val="tx1"/>
                </a:solidFill>
              </a:rPr>
            </a:br>
            <a:r>
              <a:rPr lang="en-US" sz="1600" dirty="0">
                <a:solidFill>
                  <a:schemeClr val="tx1"/>
                </a:solidFill>
              </a:rPr>
              <a:t>How many people did you help? If you have any demographic information please include.</a:t>
            </a:r>
            <a:br>
              <a:rPr lang="en-US" sz="1600" dirty="0">
                <a:solidFill>
                  <a:schemeClr val="tx1"/>
                </a:solidFill>
              </a:rPr>
            </a:br>
            <a:br>
              <a:rPr lang="en-US" sz="1600" dirty="0">
                <a:solidFill>
                  <a:schemeClr val="tx1"/>
                </a:solidFill>
              </a:rPr>
            </a:br>
            <a:r>
              <a:rPr lang="en-US" sz="1600" dirty="0">
                <a:solidFill>
                  <a:schemeClr val="tx1"/>
                </a:solidFill>
              </a:rPr>
              <a:t>What was the impact of your program for Douglas County’s citizens?</a:t>
            </a:r>
            <a:br>
              <a:rPr lang="en-US" sz="1600" dirty="0">
                <a:solidFill>
                  <a:schemeClr val="tx1"/>
                </a:solidFill>
              </a:rPr>
            </a:br>
            <a:br>
              <a:rPr lang="en-US" sz="1600" dirty="0">
                <a:solidFill>
                  <a:schemeClr val="tx1"/>
                </a:solidFill>
              </a:rPr>
            </a:br>
            <a:r>
              <a:rPr lang="en-US" sz="1600" b="1" dirty="0">
                <a:solidFill>
                  <a:schemeClr val="tx1"/>
                </a:solidFill>
              </a:rPr>
              <a:t>Your report is not just viewed by the grant committee regarding future funding but the information will be used to inform the community on how Douglas County funds were being utilized.</a:t>
            </a:r>
            <a:br>
              <a:rPr lang="en-US" sz="1600" b="1" dirty="0">
                <a:solidFill>
                  <a:schemeClr val="tx1"/>
                </a:solidFill>
              </a:rPr>
            </a:br>
            <a:br>
              <a:rPr lang="en-US" sz="1600" dirty="0">
                <a:solidFill>
                  <a:schemeClr val="tx1"/>
                </a:solidFill>
              </a:rPr>
            </a:br>
            <a:r>
              <a:rPr lang="en-US" sz="1600" dirty="0">
                <a:solidFill>
                  <a:schemeClr val="tx1"/>
                </a:solidFill>
              </a:rPr>
              <a:t>Your report should paint the picture of when, where, why and how much it helped the Douglas County community. You know how it helped now transfer that information so others may know also.</a:t>
            </a:r>
            <a:br>
              <a:rPr lang="en-US" sz="1600" dirty="0">
                <a:solidFill>
                  <a:schemeClr val="tx1"/>
                </a:solidFill>
              </a:rPr>
            </a:br>
            <a:br>
              <a:rPr lang="en-US" sz="1600" dirty="0">
                <a:solidFill>
                  <a:schemeClr val="tx1"/>
                </a:solidFill>
              </a:rPr>
            </a:br>
            <a:r>
              <a:rPr lang="en-US" sz="1600" dirty="0">
                <a:solidFill>
                  <a:schemeClr val="tx1"/>
                </a:solidFill>
              </a:rPr>
              <a:t>Reports are due on or before close of business 31 Aug 2024.</a:t>
            </a:r>
            <a:br>
              <a:rPr lang="en-US" sz="1600" dirty="0">
                <a:solidFill>
                  <a:schemeClr val="tx1"/>
                </a:solidFill>
              </a:rPr>
            </a:br>
            <a:br>
              <a:rPr lang="en-US" sz="1800" dirty="0">
                <a:solidFill>
                  <a:schemeClr val="tx1"/>
                </a:solidFill>
              </a:rPr>
            </a:br>
            <a:endParaRPr lang="en-US" sz="1800" dirty="0">
              <a:solidFill>
                <a:schemeClr val="tx1"/>
              </a:solidFill>
            </a:endParaRPr>
          </a:p>
        </p:txBody>
      </p:sp>
      <p:sp>
        <p:nvSpPr>
          <p:cNvPr id="9" name="Flowchart: Connector 8">
            <a:extLst>
              <a:ext uri="{FF2B5EF4-FFF2-40B4-BE49-F238E27FC236}">
                <a16:creationId xmlns:a16="http://schemas.microsoft.com/office/drawing/2014/main" id="{2FECC76C-458D-4B5D-8DB6-90D131A973A4}"/>
              </a:ext>
            </a:extLst>
          </p:cNvPr>
          <p:cNvSpPr/>
          <p:nvPr/>
        </p:nvSpPr>
        <p:spPr>
          <a:xfrm flipV="1">
            <a:off x="1925782" y="720435"/>
            <a:ext cx="277091" cy="235527"/>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948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43D98-FA4E-4952-910E-58B168E02BB8}"/>
              </a:ext>
            </a:extLst>
          </p:cNvPr>
          <p:cNvPicPr>
            <a:picLocks noChangeAspect="1"/>
          </p:cNvPicPr>
          <p:nvPr/>
        </p:nvPicPr>
        <p:blipFill>
          <a:blip r:embed="rId2"/>
          <a:stretch>
            <a:fillRect/>
          </a:stretch>
        </p:blipFill>
        <p:spPr>
          <a:xfrm>
            <a:off x="9597354" y="5147732"/>
            <a:ext cx="2057400" cy="1311846"/>
          </a:xfrm>
          <a:prstGeom prst="rect">
            <a:avLst/>
          </a:prstGeom>
          <a:effectLst>
            <a:innerShdw blurRad="114300">
              <a:prstClr val="black"/>
            </a:innerShdw>
          </a:effectLst>
        </p:spPr>
      </p:pic>
      <p:sp>
        <p:nvSpPr>
          <p:cNvPr id="3" name="Title 2">
            <a:extLst>
              <a:ext uri="{FF2B5EF4-FFF2-40B4-BE49-F238E27FC236}">
                <a16:creationId xmlns:a16="http://schemas.microsoft.com/office/drawing/2014/main" id="{042E7769-71CE-41BA-A527-E2434A746CAF}"/>
              </a:ext>
            </a:extLst>
          </p:cNvPr>
          <p:cNvSpPr>
            <a:spLocks noGrp="1"/>
          </p:cNvSpPr>
          <p:nvPr>
            <p:ph type="ctrTitle" idx="4294967295"/>
          </p:nvPr>
        </p:nvSpPr>
        <p:spPr>
          <a:xfrm>
            <a:off x="955964" y="398423"/>
            <a:ext cx="8641390" cy="5261016"/>
          </a:xfrm>
        </p:spPr>
        <p:txBody>
          <a:bodyPr>
            <a:normAutofit/>
          </a:bodyPr>
          <a:lstStyle/>
          <a:p>
            <a:pPr algn="l"/>
            <a:r>
              <a:rPr lang="en-US" sz="1600" dirty="0">
                <a:solidFill>
                  <a:schemeClr val="tx1"/>
                </a:solidFill>
              </a:rPr>
              <a:t>			</a:t>
            </a:r>
            <a:r>
              <a:rPr lang="en-US" sz="3100" dirty="0">
                <a:solidFill>
                  <a:schemeClr val="tx1"/>
                </a:solidFill>
              </a:rPr>
              <a:t>Reporting – Don’ts</a:t>
            </a:r>
            <a:br>
              <a:rPr lang="en-US" sz="2800" dirty="0">
                <a:solidFill>
                  <a:schemeClr val="tx1"/>
                </a:solidFill>
              </a:rPr>
            </a:br>
            <a:br>
              <a:rPr lang="en-US" sz="1600" dirty="0">
                <a:solidFill>
                  <a:schemeClr val="tx1"/>
                </a:solidFill>
              </a:rPr>
            </a:br>
            <a:br>
              <a:rPr lang="en-US" sz="1800" dirty="0">
                <a:solidFill>
                  <a:schemeClr val="tx1"/>
                </a:solidFill>
              </a:rPr>
            </a:br>
            <a:endParaRPr lang="en-US" sz="1800" dirty="0">
              <a:solidFill>
                <a:schemeClr val="tx1"/>
              </a:solidFill>
            </a:endParaRPr>
          </a:p>
        </p:txBody>
      </p:sp>
      <p:sp>
        <p:nvSpPr>
          <p:cNvPr id="9" name="Flowchart: Connector 8">
            <a:extLst>
              <a:ext uri="{FF2B5EF4-FFF2-40B4-BE49-F238E27FC236}">
                <a16:creationId xmlns:a16="http://schemas.microsoft.com/office/drawing/2014/main" id="{2FECC76C-458D-4B5D-8DB6-90D131A973A4}"/>
              </a:ext>
            </a:extLst>
          </p:cNvPr>
          <p:cNvSpPr/>
          <p:nvPr/>
        </p:nvSpPr>
        <p:spPr>
          <a:xfrm>
            <a:off x="1963661" y="618316"/>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8B39412-B56E-4434-A12B-BBE5129ED004}"/>
              </a:ext>
            </a:extLst>
          </p:cNvPr>
          <p:cNvPicPr>
            <a:picLocks noChangeAspect="1"/>
          </p:cNvPicPr>
          <p:nvPr/>
        </p:nvPicPr>
        <p:blipFill>
          <a:blip r:embed="rId3"/>
          <a:stretch>
            <a:fillRect/>
          </a:stretch>
        </p:blipFill>
        <p:spPr>
          <a:xfrm>
            <a:off x="2739354" y="1041009"/>
            <a:ext cx="4800600" cy="5261016"/>
          </a:xfrm>
          <a:prstGeom prst="rect">
            <a:avLst/>
          </a:prstGeom>
          <a:effectLst>
            <a:innerShdw blurRad="114300">
              <a:prstClr val="black"/>
            </a:innerShdw>
          </a:effectLst>
        </p:spPr>
      </p:pic>
    </p:spTree>
    <p:extLst>
      <p:ext uri="{BB962C8B-B14F-4D97-AF65-F5344CB8AC3E}">
        <p14:creationId xmlns:p14="http://schemas.microsoft.com/office/powerpoint/2010/main" val="468160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43D98-FA4E-4952-910E-58B168E02BB8}"/>
              </a:ext>
            </a:extLst>
          </p:cNvPr>
          <p:cNvPicPr>
            <a:picLocks noChangeAspect="1"/>
          </p:cNvPicPr>
          <p:nvPr/>
        </p:nvPicPr>
        <p:blipFill>
          <a:blip r:embed="rId2"/>
          <a:stretch>
            <a:fillRect/>
          </a:stretch>
        </p:blipFill>
        <p:spPr>
          <a:xfrm>
            <a:off x="9597354" y="5147731"/>
            <a:ext cx="2057400" cy="1311846"/>
          </a:xfrm>
          <a:prstGeom prst="rect">
            <a:avLst/>
          </a:prstGeom>
          <a:effectLst>
            <a:innerShdw blurRad="114300">
              <a:prstClr val="black"/>
            </a:innerShdw>
          </a:effectLst>
        </p:spPr>
      </p:pic>
      <p:sp>
        <p:nvSpPr>
          <p:cNvPr id="3" name="Title 2">
            <a:extLst>
              <a:ext uri="{FF2B5EF4-FFF2-40B4-BE49-F238E27FC236}">
                <a16:creationId xmlns:a16="http://schemas.microsoft.com/office/drawing/2014/main" id="{042E7769-71CE-41BA-A527-E2434A746CAF}"/>
              </a:ext>
            </a:extLst>
          </p:cNvPr>
          <p:cNvSpPr>
            <a:spLocks noGrp="1"/>
          </p:cNvSpPr>
          <p:nvPr>
            <p:ph type="ctrTitle" idx="4294967295"/>
          </p:nvPr>
        </p:nvSpPr>
        <p:spPr>
          <a:xfrm>
            <a:off x="955964" y="398423"/>
            <a:ext cx="8641390" cy="5261016"/>
          </a:xfrm>
        </p:spPr>
        <p:txBody>
          <a:bodyPr>
            <a:normAutofit/>
          </a:bodyPr>
          <a:lstStyle/>
          <a:p>
            <a:pPr algn="l"/>
            <a:r>
              <a:rPr lang="en-US" sz="1600" dirty="0">
                <a:solidFill>
                  <a:schemeClr val="tx1"/>
                </a:solidFill>
              </a:rPr>
              <a:t>			</a:t>
            </a:r>
            <a:r>
              <a:rPr lang="en-US" sz="3100" dirty="0">
                <a:solidFill>
                  <a:schemeClr val="tx1"/>
                </a:solidFill>
              </a:rPr>
              <a:t>Reporting – Do’s</a:t>
            </a:r>
            <a:br>
              <a:rPr lang="en-US" sz="2800" dirty="0">
                <a:solidFill>
                  <a:schemeClr val="tx1"/>
                </a:solidFill>
              </a:rPr>
            </a:br>
            <a:br>
              <a:rPr lang="en-US" sz="1600" dirty="0">
                <a:solidFill>
                  <a:schemeClr val="tx1"/>
                </a:solidFill>
              </a:rPr>
            </a:br>
            <a:br>
              <a:rPr lang="en-US" sz="1800" dirty="0">
                <a:solidFill>
                  <a:schemeClr val="tx1"/>
                </a:solidFill>
              </a:rPr>
            </a:br>
            <a:endParaRPr lang="en-US" sz="1800" dirty="0">
              <a:solidFill>
                <a:schemeClr val="tx1"/>
              </a:solidFill>
            </a:endParaRPr>
          </a:p>
        </p:txBody>
      </p:sp>
      <p:sp>
        <p:nvSpPr>
          <p:cNvPr id="9" name="Flowchart: Connector 8">
            <a:extLst>
              <a:ext uri="{FF2B5EF4-FFF2-40B4-BE49-F238E27FC236}">
                <a16:creationId xmlns:a16="http://schemas.microsoft.com/office/drawing/2014/main" id="{2FECC76C-458D-4B5D-8DB6-90D131A973A4}"/>
              </a:ext>
            </a:extLst>
          </p:cNvPr>
          <p:cNvSpPr/>
          <p:nvPr/>
        </p:nvSpPr>
        <p:spPr>
          <a:xfrm>
            <a:off x="1963661" y="618316"/>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D768EDC-9D11-4777-871E-D316744FE3B1}"/>
              </a:ext>
            </a:extLst>
          </p:cNvPr>
          <p:cNvPicPr>
            <a:picLocks noChangeAspect="1"/>
          </p:cNvPicPr>
          <p:nvPr/>
        </p:nvPicPr>
        <p:blipFill>
          <a:blip r:embed="rId3"/>
          <a:stretch>
            <a:fillRect/>
          </a:stretch>
        </p:blipFill>
        <p:spPr>
          <a:xfrm>
            <a:off x="2809684" y="999047"/>
            <a:ext cx="4933950" cy="5460530"/>
          </a:xfrm>
          <a:prstGeom prst="rect">
            <a:avLst/>
          </a:prstGeom>
        </p:spPr>
      </p:pic>
    </p:spTree>
    <p:extLst>
      <p:ext uri="{BB962C8B-B14F-4D97-AF65-F5344CB8AC3E}">
        <p14:creationId xmlns:p14="http://schemas.microsoft.com/office/powerpoint/2010/main" val="62522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43D98-FA4E-4952-910E-58B168E02BB8}"/>
              </a:ext>
            </a:extLst>
          </p:cNvPr>
          <p:cNvPicPr>
            <a:picLocks noChangeAspect="1"/>
          </p:cNvPicPr>
          <p:nvPr/>
        </p:nvPicPr>
        <p:blipFill>
          <a:blip r:embed="rId2"/>
          <a:stretch>
            <a:fillRect/>
          </a:stretch>
        </p:blipFill>
        <p:spPr>
          <a:xfrm>
            <a:off x="9597354" y="5147732"/>
            <a:ext cx="2057400" cy="1311846"/>
          </a:xfrm>
          <a:prstGeom prst="rect">
            <a:avLst/>
          </a:prstGeom>
          <a:effectLst>
            <a:innerShdw blurRad="114300">
              <a:prstClr val="black"/>
            </a:innerShdw>
          </a:effectLst>
        </p:spPr>
      </p:pic>
      <p:sp>
        <p:nvSpPr>
          <p:cNvPr id="3" name="Title 2">
            <a:extLst>
              <a:ext uri="{FF2B5EF4-FFF2-40B4-BE49-F238E27FC236}">
                <a16:creationId xmlns:a16="http://schemas.microsoft.com/office/drawing/2014/main" id="{042E7769-71CE-41BA-A527-E2434A746CAF}"/>
              </a:ext>
            </a:extLst>
          </p:cNvPr>
          <p:cNvSpPr>
            <a:spLocks noGrp="1"/>
          </p:cNvSpPr>
          <p:nvPr>
            <p:ph type="ctrTitle" idx="4294967295"/>
          </p:nvPr>
        </p:nvSpPr>
        <p:spPr>
          <a:xfrm>
            <a:off x="955964" y="398423"/>
            <a:ext cx="8641390" cy="5261016"/>
          </a:xfrm>
        </p:spPr>
        <p:txBody>
          <a:bodyPr>
            <a:normAutofit/>
          </a:bodyPr>
          <a:lstStyle/>
          <a:p>
            <a:pPr algn="l"/>
            <a:r>
              <a:rPr lang="en-US" sz="1600" dirty="0">
                <a:solidFill>
                  <a:schemeClr val="tx1"/>
                </a:solidFill>
              </a:rPr>
              <a:t>			</a:t>
            </a:r>
            <a:r>
              <a:rPr lang="en-US" sz="3100" dirty="0">
                <a:solidFill>
                  <a:schemeClr val="tx1"/>
                </a:solidFill>
              </a:rPr>
              <a:t>Reporting – Do’s</a:t>
            </a:r>
            <a:br>
              <a:rPr lang="en-US" sz="2800" dirty="0">
                <a:solidFill>
                  <a:schemeClr val="tx1"/>
                </a:solidFill>
              </a:rPr>
            </a:br>
            <a:br>
              <a:rPr lang="en-US" sz="1600" dirty="0">
                <a:solidFill>
                  <a:schemeClr val="tx1"/>
                </a:solidFill>
              </a:rPr>
            </a:br>
            <a:br>
              <a:rPr lang="en-US" sz="1800" dirty="0">
                <a:solidFill>
                  <a:schemeClr val="tx1"/>
                </a:solidFill>
              </a:rPr>
            </a:br>
            <a:endParaRPr lang="en-US" sz="1800" dirty="0">
              <a:solidFill>
                <a:schemeClr val="tx1"/>
              </a:solidFill>
            </a:endParaRPr>
          </a:p>
        </p:txBody>
      </p:sp>
      <p:sp>
        <p:nvSpPr>
          <p:cNvPr id="9" name="Flowchart: Connector 8">
            <a:extLst>
              <a:ext uri="{FF2B5EF4-FFF2-40B4-BE49-F238E27FC236}">
                <a16:creationId xmlns:a16="http://schemas.microsoft.com/office/drawing/2014/main" id="{2FECC76C-458D-4B5D-8DB6-90D131A973A4}"/>
              </a:ext>
            </a:extLst>
          </p:cNvPr>
          <p:cNvSpPr/>
          <p:nvPr/>
        </p:nvSpPr>
        <p:spPr>
          <a:xfrm>
            <a:off x="1963661" y="618316"/>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1B6C273-E447-4222-B650-58AFD4867C60}"/>
              </a:ext>
            </a:extLst>
          </p:cNvPr>
          <p:cNvPicPr>
            <a:picLocks noChangeAspect="1"/>
          </p:cNvPicPr>
          <p:nvPr/>
        </p:nvPicPr>
        <p:blipFill>
          <a:blip r:embed="rId3"/>
          <a:stretch>
            <a:fillRect/>
          </a:stretch>
        </p:blipFill>
        <p:spPr>
          <a:xfrm>
            <a:off x="885634" y="1000322"/>
            <a:ext cx="8711720" cy="4505325"/>
          </a:xfrm>
          <a:prstGeom prst="rect">
            <a:avLst/>
          </a:prstGeom>
        </p:spPr>
      </p:pic>
    </p:spTree>
    <p:extLst>
      <p:ext uri="{BB962C8B-B14F-4D97-AF65-F5344CB8AC3E}">
        <p14:creationId xmlns:p14="http://schemas.microsoft.com/office/powerpoint/2010/main" val="2172291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43D98-FA4E-4952-910E-58B168E02BB8}"/>
              </a:ext>
            </a:extLst>
          </p:cNvPr>
          <p:cNvPicPr>
            <a:picLocks noChangeAspect="1"/>
          </p:cNvPicPr>
          <p:nvPr/>
        </p:nvPicPr>
        <p:blipFill>
          <a:blip r:embed="rId2"/>
          <a:stretch>
            <a:fillRect/>
          </a:stretch>
        </p:blipFill>
        <p:spPr>
          <a:xfrm>
            <a:off x="9597354" y="5147732"/>
            <a:ext cx="2057400" cy="1311846"/>
          </a:xfrm>
          <a:prstGeom prst="rect">
            <a:avLst/>
          </a:prstGeom>
          <a:effectLst>
            <a:innerShdw blurRad="114300">
              <a:prstClr val="black"/>
            </a:innerShdw>
          </a:effectLst>
        </p:spPr>
      </p:pic>
      <p:sp>
        <p:nvSpPr>
          <p:cNvPr id="3" name="Title 2">
            <a:extLst>
              <a:ext uri="{FF2B5EF4-FFF2-40B4-BE49-F238E27FC236}">
                <a16:creationId xmlns:a16="http://schemas.microsoft.com/office/drawing/2014/main" id="{042E7769-71CE-41BA-A527-E2434A746CAF}"/>
              </a:ext>
            </a:extLst>
          </p:cNvPr>
          <p:cNvSpPr>
            <a:spLocks noGrp="1"/>
          </p:cNvSpPr>
          <p:nvPr>
            <p:ph type="ctrTitle" idx="4294967295"/>
          </p:nvPr>
        </p:nvSpPr>
        <p:spPr>
          <a:xfrm>
            <a:off x="955964" y="398423"/>
            <a:ext cx="8641390" cy="5261016"/>
          </a:xfrm>
        </p:spPr>
        <p:txBody>
          <a:bodyPr>
            <a:normAutofit/>
          </a:bodyPr>
          <a:lstStyle/>
          <a:p>
            <a:pPr algn="l"/>
            <a:r>
              <a:rPr lang="en-US" sz="1600" dirty="0">
                <a:solidFill>
                  <a:schemeClr val="tx1"/>
                </a:solidFill>
              </a:rPr>
              <a:t>			</a:t>
            </a:r>
            <a:r>
              <a:rPr lang="en-US" sz="3100" dirty="0">
                <a:solidFill>
                  <a:schemeClr val="tx1"/>
                </a:solidFill>
              </a:rPr>
              <a:t>Reporting – Do’s</a:t>
            </a:r>
            <a:br>
              <a:rPr lang="en-US" sz="2800" dirty="0">
                <a:solidFill>
                  <a:schemeClr val="tx1"/>
                </a:solidFill>
              </a:rPr>
            </a:br>
            <a:br>
              <a:rPr lang="en-US" sz="1600" dirty="0">
                <a:solidFill>
                  <a:schemeClr val="tx1"/>
                </a:solidFill>
              </a:rPr>
            </a:br>
            <a:br>
              <a:rPr lang="en-US" sz="1800" dirty="0">
                <a:solidFill>
                  <a:schemeClr val="tx1"/>
                </a:solidFill>
              </a:rPr>
            </a:br>
            <a:endParaRPr lang="en-US" sz="1800" dirty="0">
              <a:solidFill>
                <a:schemeClr val="tx1"/>
              </a:solidFill>
            </a:endParaRPr>
          </a:p>
        </p:txBody>
      </p:sp>
      <p:sp>
        <p:nvSpPr>
          <p:cNvPr id="9" name="Flowchart: Connector 8">
            <a:extLst>
              <a:ext uri="{FF2B5EF4-FFF2-40B4-BE49-F238E27FC236}">
                <a16:creationId xmlns:a16="http://schemas.microsoft.com/office/drawing/2014/main" id="{2FECC76C-458D-4B5D-8DB6-90D131A973A4}"/>
              </a:ext>
            </a:extLst>
          </p:cNvPr>
          <p:cNvSpPr/>
          <p:nvPr/>
        </p:nvSpPr>
        <p:spPr>
          <a:xfrm>
            <a:off x="1963661" y="618316"/>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9631CE0-ED5A-4237-BD86-2F5946CC5B1F}"/>
              </a:ext>
            </a:extLst>
          </p:cNvPr>
          <p:cNvPicPr>
            <a:picLocks noChangeAspect="1"/>
          </p:cNvPicPr>
          <p:nvPr/>
        </p:nvPicPr>
        <p:blipFill>
          <a:blip r:embed="rId3"/>
          <a:stretch>
            <a:fillRect/>
          </a:stretch>
        </p:blipFill>
        <p:spPr>
          <a:xfrm>
            <a:off x="861821" y="976231"/>
            <a:ext cx="8641391" cy="5305425"/>
          </a:xfrm>
          <a:prstGeom prst="rect">
            <a:avLst/>
          </a:prstGeom>
        </p:spPr>
      </p:pic>
    </p:spTree>
    <p:extLst>
      <p:ext uri="{BB962C8B-B14F-4D97-AF65-F5344CB8AC3E}">
        <p14:creationId xmlns:p14="http://schemas.microsoft.com/office/powerpoint/2010/main" val="4284851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43D98-FA4E-4952-910E-58B168E02BB8}"/>
              </a:ext>
            </a:extLst>
          </p:cNvPr>
          <p:cNvPicPr>
            <a:picLocks noChangeAspect="1"/>
          </p:cNvPicPr>
          <p:nvPr/>
        </p:nvPicPr>
        <p:blipFill>
          <a:blip r:embed="rId2"/>
          <a:stretch>
            <a:fillRect/>
          </a:stretch>
        </p:blipFill>
        <p:spPr>
          <a:xfrm>
            <a:off x="9597354" y="5147732"/>
            <a:ext cx="2057400" cy="1311846"/>
          </a:xfrm>
          <a:prstGeom prst="rect">
            <a:avLst/>
          </a:prstGeom>
          <a:effectLst>
            <a:innerShdw blurRad="114300">
              <a:prstClr val="black"/>
            </a:innerShdw>
          </a:effectLst>
        </p:spPr>
      </p:pic>
      <p:sp>
        <p:nvSpPr>
          <p:cNvPr id="3" name="Title 2">
            <a:extLst>
              <a:ext uri="{FF2B5EF4-FFF2-40B4-BE49-F238E27FC236}">
                <a16:creationId xmlns:a16="http://schemas.microsoft.com/office/drawing/2014/main" id="{042E7769-71CE-41BA-A527-E2434A746CAF}"/>
              </a:ext>
            </a:extLst>
          </p:cNvPr>
          <p:cNvSpPr>
            <a:spLocks noGrp="1"/>
          </p:cNvSpPr>
          <p:nvPr>
            <p:ph type="ctrTitle" idx="4294967295"/>
          </p:nvPr>
        </p:nvSpPr>
        <p:spPr>
          <a:xfrm>
            <a:off x="955964" y="398423"/>
            <a:ext cx="8641390" cy="5261016"/>
          </a:xfrm>
        </p:spPr>
        <p:txBody>
          <a:bodyPr>
            <a:normAutofit/>
          </a:bodyPr>
          <a:lstStyle/>
          <a:p>
            <a:pPr algn="l"/>
            <a:r>
              <a:rPr lang="en-US" sz="1600" dirty="0">
                <a:solidFill>
                  <a:schemeClr val="tx1"/>
                </a:solidFill>
              </a:rPr>
              <a:t>			</a:t>
            </a:r>
            <a:r>
              <a:rPr lang="en-US" sz="3100" dirty="0">
                <a:solidFill>
                  <a:schemeClr val="tx1"/>
                </a:solidFill>
              </a:rPr>
              <a:t>Reporting – Do’s</a:t>
            </a:r>
            <a:br>
              <a:rPr lang="en-US" sz="2800" dirty="0">
                <a:solidFill>
                  <a:schemeClr val="tx1"/>
                </a:solidFill>
              </a:rPr>
            </a:br>
            <a:br>
              <a:rPr lang="en-US" sz="1600" dirty="0">
                <a:solidFill>
                  <a:schemeClr val="tx1"/>
                </a:solidFill>
              </a:rPr>
            </a:br>
            <a:br>
              <a:rPr lang="en-US" sz="1800" dirty="0">
                <a:solidFill>
                  <a:schemeClr val="tx1"/>
                </a:solidFill>
              </a:rPr>
            </a:br>
            <a:endParaRPr lang="en-US" sz="1800" dirty="0">
              <a:solidFill>
                <a:schemeClr val="tx1"/>
              </a:solidFill>
            </a:endParaRPr>
          </a:p>
        </p:txBody>
      </p:sp>
      <p:sp>
        <p:nvSpPr>
          <p:cNvPr id="9" name="Flowchart: Connector 8">
            <a:extLst>
              <a:ext uri="{FF2B5EF4-FFF2-40B4-BE49-F238E27FC236}">
                <a16:creationId xmlns:a16="http://schemas.microsoft.com/office/drawing/2014/main" id="{2FECC76C-458D-4B5D-8DB6-90D131A973A4}"/>
              </a:ext>
            </a:extLst>
          </p:cNvPr>
          <p:cNvSpPr/>
          <p:nvPr/>
        </p:nvSpPr>
        <p:spPr>
          <a:xfrm>
            <a:off x="1963661" y="618316"/>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1AC7031-BFE3-4406-8EB2-A82D85B99D05}"/>
              </a:ext>
            </a:extLst>
          </p:cNvPr>
          <p:cNvPicPr>
            <a:picLocks noChangeAspect="1"/>
          </p:cNvPicPr>
          <p:nvPr/>
        </p:nvPicPr>
        <p:blipFill>
          <a:blip r:embed="rId3"/>
          <a:stretch>
            <a:fillRect/>
          </a:stretch>
        </p:blipFill>
        <p:spPr>
          <a:xfrm>
            <a:off x="890397" y="1040202"/>
            <a:ext cx="8538276" cy="5105400"/>
          </a:xfrm>
          <a:prstGeom prst="rect">
            <a:avLst/>
          </a:prstGeom>
        </p:spPr>
      </p:pic>
    </p:spTree>
    <p:extLst>
      <p:ext uri="{BB962C8B-B14F-4D97-AF65-F5344CB8AC3E}">
        <p14:creationId xmlns:p14="http://schemas.microsoft.com/office/powerpoint/2010/main" val="3069335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43D98-FA4E-4952-910E-58B168E02BB8}"/>
              </a:ext>
            </a:extLst>
          </p:cNvPr>
          <p:cNvPicPr>
            <a:picLocks noChangeAspect="1"/>
          </p:cNvPicPr>
          <p:nvPr/>
        </p:nvPicPr>
        <p:blipFill>
          <a:blip r:embed="rId2"/>
          <a:stretch>
            <a:fillRect/>
          </a:stretch>
        </p:blipFill>
        <p:spPr>
          <a:xfrm>
            <a:off x="9597354" y="5147732"/>
            <a:ext cx="2057400" cy="1311846"/>
          </a:xfrm>
          <a:prstGeom prst="rect">
            <a:avLst/>
          </a:prstGeom>
          <a:effectLst>
            <a:innerShdw blurRad="114300">
              <a:prstClr val="black"/>
            </a:innerShdw>
          </a:effectLst>
        </p:spPr>
      </p:pic>
      <p:sp>
        <p:nvSpPr>
          <p:cNvPr id="3" name="Title 2">
            <a:extLst>
              <a:ext uri="{FF2B5EF4-FFF2-40B4-BE49-F238E27FC236}">
                <a16:creationId xmlns:a16="http://schemas.microsoft.com/office/drawing/2014/main" id="{042E7769-71CE-41BA-A527-E2434A746CAF}"/>
              </a:ext>
            </a:extLst>
          </p:cNvPr>
          <p:cNvSpPr>
            <a:spLocks noGrp="1"/>
          </p:cNvSpPr>
          <p:nvPr>
            <p:ph type="ctrTitle" idx="4294967295"/>
          </p:nvPr>
        </p:nvSpPr>
        <p:spPr>
          <a:xfrm>
            <a:off x="955964" y="398423"/>
            <a:ext cx="8641390" cy="5261016"/>
          </a:xfrm>
        </p:spPr>
        <p:txBody>
          <a:bodyPr>
            <a:normAutofit/>
          </a:bodyPr>
          <a:lstStyle/>
          <a:p>
            <a:pPr algn="l"/>
            <a:r>
              <a:rPr lang="en-US" sz="1600" dirty="0">
                <a:solidFill>
                  <a:schemeClr val="tx1"/>
                </a:solidFill>
              </a:rPr>
              <a:t>			</a:t>
            </a:r>
            <a:r>
              <a:rPr lang="en-US" sz="3100" dirty="0">
                <a:solidFill>
                  <a:schemeClr val="tx1"/>
                </a:solidFill>
              </a:rPr>
              <a:t>Reporting – Do’s</a:t>
            </a:r>
            <a:br>
              <a:rPr lang="en-US" sz="2800" dirty="0">
                <a:solidFill>
                  <a:schemeClr val="tx1"/>
                </a:solidFill>
              </a:rPr>
            </a:br>
            <a:br>
              <a:rPr lang="en-US" sz="1600" dirty="0">
                <a:solidFill>
                  <a:schemeClr val="tx1"/>
                </a:solidFill>
              </a:rPr>
            </a:br>
            <a:br>
              <a:rPr lang="en-US" sz="1800" dirty="0">
                <a:solidFill>
                  <a:schemeClr val="tx1"/>
                </a:solidFill>
              </a:rPr>
            </a:br>
            <a:endParaRPr lang="en-US" sz="1800" dirty="0">
              <a:solidFill>
                <a:schemeClr val="tx1"/>
              </a:solidFill>
            </a:endParaRPr>
          </a:p>
        </p:txBody>
      </p:sp>
      <p:sp>
        <p:nvSpPr>
          <p:cNvPr id="9" name="Flowchart: Connector 8">
            <a:extLst>
              <a:ext uri="{FF2B5EF4-FFF2-40B4-BE49-F238E27FC236}">
                <a16:creationId xmlns:a16="http://schemas.microsoft.com/office/drawing/2014/main" id="{2FECC76C-458D-4B5D-8DB6-90D131A973A4}"/>
              </a:ext>
            </a:extLst>
          </p:cNvPr>
          <p:cNvSpPr/>
          <p:nvPr/>
        </p:nvSpPr>
        <p:spPr>
          <a:xfrm>
            <a:off x="1963661" y="618316"/>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991F3C-18DD-4887-B008-1E2C6EA4AB8F}"/>
              </a:ext>
            </a:extLst>
          </p:cNvPr>
          <p:cNvPicPr>
            <a:picLocks noChangeAspect="1"/>
          </p:cNvPicPr>
          <p:nvPr/>
        </p:nvPicPr>
        <p:blipFill>
          <a:blip r:embed="rId3"/>
          <a:stretch>
            <a:fillRect/>
          </a:stretch>
        </p:blipFill>
        <p:spPr>
          <a:xfrm>
            <a:off x="895159" y="1077933"/>
            <a:ext cx="8550766" cy="4981575"/>
          </a:xfrm>
          <a:prstGeom prst="rect">
            <a:avLst/>
          </a:prstGeom>
        </p:spPr>
      </p:pic>
    </p:spTree>
    <p:extLst>
      <p:ext uri="{BB962C8B-B14F-4D97-AF65-F5344CB8AC3E}">
        <p14:creationId xmlns:p14="http://schemas.microsoft.com/office/powerpoint/2010/main" val="2383636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57533"/>
            <a:ext cx="7766936" cy="5116096"/>
          </a:xfrm>
        </p:spPr>
        <p:txBody>
          <a:bodyPr/>
          <a:lstStyle/>
          <a:p>
            <a:pPr algn="l"/>
            <a:r>
              <a:rPr lang="en-US" sz="3600" b="1" i="1" dirty="0">
                <a:solidFill>
                  <a:schemeClr val="tx1"/>
                </a:solidFill>
              </a:rPr>
              <a:t>Congratulations on your award!</a:t>
            </a:r>
            <a:br>
              <a:rPr lang="en-US" sz="3600" b="1" i="1" dirty="0">
                <a:solidFill>
                  <a:schemeClr val="tx1"/>
                </a:solidFill>
              </a:rPr>
            </a:br>
            <a:br>
              <a:rPr lang="en-US" sz="3200" b="1" dirty="0">
                <a:solidFill>
                  <a:schemeClr val="tx1"/>
                </a:solidFill>
              </a:rPr>
            </a:br>
            <a:r>
              <a:rPr lang="en-US" sz="2800" b="1" dirty="0">
                <a:solidFill>
                  <a:schemeClr val="tx1"/>
                </a:solidFill>
              </a:rPr>
              <a:t>This presentation is to understand what Douglas County expects from the you, the awardee and what the awardee can expect from us, the funder.</a:t>
            </a:r>
            <a:br>
              <a:rPr lang="en-US" sz="2800" b="1" dirty="0">
                <a:solidFill>
                  <a:schemeClr val="tx1"/>
                </a:solidFill>
              </a:rPr>
            </a:br>
            <a:br>
              <a:rPr lang="en-US" sz="2800" b="1" dirty="0">
                <a:solidFill>
                  <a:schemeClr val="tx1"/>
                </a:solidFill>
              </a:rPr>
            </a:br>
            <a:br>
              <a:rPr lang="en-US" sz="3200" b="1" dirty="0">
                <a:solidFill>
                  <a:schemeClr val="tx1"/>
                </a:solidFill>
              </a:rPr>
            </a:br>
            <a:endParaRPr lang="en-US" sz="3200" b="1" dirty="0">
              <a:solidFill>
                <a:schemeClr val="tx1"/>
              </a:solidFill>
            </a:endParaRPr>
          </a:p>
        </p:txBody>
      </p:sp>
      <p:pic>
        <p:nvPicPr>
          <p:cNvPr id="4" name="Picture 3">
            <a:extLst>
              <a:ext uri="{FF2B5EF4-FFF2-40B4-BE49-F238E27FC236}">
                <a16:creationId xmlns:a16="http://schemas.microsoft.com/office/drawing/2014/main" id="{55043D98-FA4E-4952-910E-58B168E02BB8}"/>
              </a:ext>
            </a:extLst>
          </p:cNvPr>
          <p:cNvPicPr>
            <a:picLocks noChangeAspect="1"/>
          </p:cNvPicPr>
          <p:nvPr/>
        </p:nvPicPr>
        <p:blipFill>
          <a:blip r:embed="rId2"/>
          <a:stretch>
            <a:fillRect/>
          </a:stretch>
        </p:blipFill>
        <p:spPr>
          <a:xfrm>
            <a:off x="9597354" y="5147732"/>
            <a:ext cx="2057400" cy="1311846"/>
          </a:xfrm>
          <a:prstGeom prst="rect">
            <a:avLst/>
          </a:prstGeom>
          <a:effectLst>
            <a:innerShdw blurRad="114300">
              <a:prstClr val="black"/>
            </a:innerShdw>
          </a:effectLst>
        </p:spPr>
      </p:pic>
    </p:spTree>
    <p:extLst>
      <p:ext uri="{BB962C8B-B14F-4D97-AF65-F5344CB8AC3E}">
        <p14:creationId xmlns:p14="http://schemas.microsoft.com/office/powerpoint/2010/main" val="120369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43D98-FA4E-4952-910E-58B168E02BB8}"/>
              </a:ext>
            </a:extLst>
          </p:cNvPr>
          <p:cNvPicPr>
            <a:picLocks noChangeAspect="1"/>
          </p:cNvPicPr>
          <p:nvPr/>
        </p:nvPicPr>
        <p:blipFill>
          <a:blip r:embed="rId2"/>
          <a:stretch>
            <a:fillRect/>
          </a:stretch>
        </p:blipFill>
        <p:spPr>
          <a:xfrm>
            <a:off x="9597354" y="5147731"/>
            <a:ext cx="2057400" cy="1311846"/>
          </a:xfrm>
          <a:prstGeom prst="rect">
            <a:avLst/>
          </a:prstGeom>
          <a:effectLst>
            <a:innerShdw blurRad="114300">
              <a:prstClr val="black"/>
            </a:innerShdw>
          </a:effectLst>
        </p:spPr>
      </p:pic>
      <p:sp>
        <p:nvSpPr>
          <p:cNvPr id="3" name="Title 2">
            <a:extLst>
              <a:ext uri="{FF2B5EF4-FFF2-40B4-BE49-F238E27FC236}">
                <a16:creationId xmlns:a16="http://schemas.microsoft.com/office/drawing/2014/main" id="{042E7769-71CE-41BA-A527-E2434A746CAF}"/>
              </a:ext>
            </a:extLst>
          </p:cNvPr>
          <p:cNvSpPr>
            <a:spLocks noGrp="1"/>
          </p:cNvSpPr>
          <p:nvPr>
            <p:ph type="ctrTitle" idx="4294967295"/>
          </p:nvPr>
        </p:nvSpPr>
        <p:spPr>
          <a:xfrm>
            <a:off x="955964" y="398423"/>
            <a:ext cx="8641390" cy="757517"/>
          </a:xfrm>
        </p:spPr>
        <p:txBody>
          <a:bodyPr>
            <a:normAutofit fontScale="90000"/>
          </a:bodyPr>
          <a:lstStyle/>
          <a:p>
            <a:r>
              <a:rPr lang="en-US" sz="3100" dirty="0">
                <a:solidFill>
                  <a:schemeClr val="tx1"/>
                </a:solidFill>
              </a:rPr>
              <a:t>             </a:t>
            </a:r>
            <a:r>
              <a:rPr lang="en-US" sz="3400" dirty="0">
                <a:solidFill>
                  <a:schemeClr val="tx1"/>
                </a:solidFill>
              </a:rPr>
              <a:t>Reporting – Do’s</a:t>
            </a:r>
            <a:br>
              <a:rPr lang="en-US" sz="2800" dirty="0">
                <a:solidFill>
                  <a:schemeClr val="tx1"/>
                </a:solidFill>
              </a:rPr>
            </a:br>
            <a:br>
              <a:rPr lang="en-US" sz="1600" dirty="0">
                <a:solidFill>
                  <a:schemeClr val="tx1"/>
                </a:solidFill>
              </a:rPr>
            </a:br>
            <a:br>
              <a:rPr lang="en-US" sz="1800" dirty="0">
                <a:solidFill>
                  <a:schemeClr val="tx1"/>
                </a:solidFill>
              </a:rPr>
            </a:br>
            <a:br>
              <a:rPr lang="en-US" sz="1800" dirty="0">
                <a:solidFill>
                  <a:schemeClr val="tx1"/>
                </a:solidFill>
              </a:rPr>
            </a:br>
            <a:br>
              <a:rPr lang="en-US" sz="1800" dirty="0">
                <a:solidFill>
                  <a:schemeClr val="tx1"/>
                </a:solidFill>
              </a:rPr>
            </a:br>
            <a:br>
              <a:rPr lang="en-US" sz="1800" dirty="0">
                <a:solidFill>
                  <a:schemeClr val="tx1"/>
                </a:solidFill>
              </a:rPr>
            </a:br>
            <a:br>
              <a:rPr lang="en-US" sz="1800" dirty="0">
                <a:solidFill>
                  <a:schemeClr val="tx1"/>
                </a:solidFill>
              </a:rPr>
            </a:br>
            <a:br>
              <a:rPr lang="en-US" sz="1800" dirty="0">
                <a:solidFill>
                  <a:schemeClr val="tx1"/>
                </a:solidFill>
              </a:rPr>
            </a:br>
            <a:br>
              <a:rPr lang="en-US" sz="1800" dirty="0">
                <a:solidFill>
                  <a:schemeClr val="tx1"/>
                </a:solidFill>
              </a:rPr>
            </a:br>
            <a:br>
              <a:rPr lang="en-US" sz="1800" dirty="0">
                <a:solidFill>
                  <a:schemeClr val="tx1"/>
                </a:solidFill>
              </a:rPr>
            </a:br>
            <a:br>
              <a:rPr lang="en-US" sz="1800" dirty="0">
                <a:solidFill>
                  <a:schemeClr val="tx1"/>
                </a:solidFill>
              </a:rPr>
            </a:br>
            <a:br>
              <a:rPr lang="en-US" sz="1800" dirty="0">
                <a:solidFill>
                  <a:schemeClr val="tx1"/>
                </a:solidFill>
              </a:rPr>
            </a:br>
            <a:endParaRPr lang="en-US" dirty="0">
              <a:solidFill>
                <a:schemeClr val="tx1"/>
              </a:solidFill>
            </a:endParaRPr>
          </a:p>
        </p:txBody>
      </p:sp>
      <p:sp>
        <p:nvSpPr>
          <p:cNvPr id="9" name="Flowchart: Connector 8">
            <a:extLst>
              <a:ext uri="{FF2B5EF4-FFF2-40B4-BE49-F238E27FC236}">
                <a16:creationId xmlns:a16="http://schemas.microsoft.com/office/drawing/2014/main" id="{2FECC76C-458D-4B5D-8DB6-90D131A973A4}"/>
              </a:ext>
            </a:extLst>
          </p:cNvPr>
          <p:cNvSpPr/>
          <p:nvPr/>
        </p:nvSpPr>
        <p:spPr>
          <a:xfrm>
            <a:off x="1963661" y="618316"/>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0A68202-64E4-4655-AF0E-04C91CA03C14}"/>
              </a:ext>
            </a:extLst>
          </p:cNvPr>
          <p:cNvPicPr>
            <a:picLocks noChangeAspect="1"/>
          </p:cNvPicPr>
          <p:nvPr/>
        </p:nvPicPr>
        <p:blipFill>
          <a:blip r:embed="rId3"/>
          <a:stretch>
            <a:fillRect/>
          </a:stretch>
        </p:blipFill>
        <p:spPr>
          <a:xfrm>
            <a:off x="758154" y="1466490"/>
            <a:ext cx="8839200" cy="1863305"/>
          </a:xfrm>
          <a:prstGeom prst="rect">
            <a:avLst/>
          </a:prstGeom>
        </p:spPr>
      </p:pic>
      <p:sp>
        <p:nvSpPr>
          <p:cNvPr id="5" name="Rectangle 4">
            <a:extLst>
              <a:ext uri="{FF2B5EF4-FFF2-40B4-BE49-F238E27FC236}">
                <a16:creationId xmlns:a16="http://schemas.microsoft.com/office/drawing/2014/main" id="{56F17867-D67E-4988-B0F4-06987CD558C5}"/>
              </a:ext>
            </a:extLst>
          </p:cNvPr>
          <p:cNvSpPr/>
          <p:nvPr/>
        </p:nvSpPr>
        <p:spPr>
          <a:xfrm>
            <a:off x="1095555" y="2828836"/>
            <a:ext cx="8048445" cy="2800767"/>
          </a:xfrm>
          <a:prstGeom prst="rect">
            <a:avLst/>
          </a:prstGeom>
        </p:spPr>
        <p:txBody>
          <a:bodyPr wrap="square">
            <a:spAutoFit/>
          </a:bodyPr>
          <a:lstStyle/>
          <a:p>
            <a:endParaRPr lang="en-US" dirty="0"/>
          </a:p>
          <a:p>
            <a:endParaRPr lang="en-US" dirty="0"/>
          </a:p>
          <a:p>
            <a:endParaRPr lang="en-US" dirty="0"/>
          </a:p>
          <a:p>
            <a:endParaRPr lang="en-US" dirty="0"/>
          </a:p>
          <a:p>
            <a:pPr algn="ctr"/>
            <a:r>
              <a:rPr lang="en-US" sz="2400" dirty="0"/>
              <a:t>Your reports play a part in scoring for future funding opportunities.</a:t>
            </a:r>
            <a:br>
              <a:rPr lang="en-US" sz="2400" dirty="0"/>
            </a:br>
            <a:br>
              <a:rPr lang="en-US" sz="2400" dirty="0"/>
            </a:br>
            <a:r>
              <a:rPr lang="en-US" sz="3200" dirty="0"/>
              <a:t>It’s all up to you!!!!</a:t>
            </a:r>
          </a:p>
        </p:txBody>
      </p:sp>
    </p:spTree>
    <p:extLst>
      <p:ext uri="{BB962C8B-B14F-4D97-AF65-F5344CB8AC3E}">
        <p14:creationId xmlns:p14="http://schemas.microsoft.com/office/powerpoint/2010/main" val="2857039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43D98-FA4E-4952-910E-58B168E02BB8}"/>
              </a:ext>
            </a:extLst>
          </p:cNvPr>
          <p:cNvPicPr>
            <a:picLocks noChangeAspect="1"/>
          </p:cNvPicPr>
          <p:nvPr/>
        </p:nvPicPr>
        <p:blipFill>
          <a:blip r:embed="rId2"/>
          <a:stretch>
            <a:fillRect/>
          </a:stretch>
        </p:blipFill>
        <p:spPr>
          <a:xfrm>
            <a:off x="9597354" y="5147732"/>
            <a:ext cx="2057400" cy="1311846"/>
          </a:xfrm>
          <a:prstGeom prst="rect">
            <a:avLst/>
          </a:prstGeom>
          <a:effectLst>
            <a:innerShdw blurRad="114300">
              <a:prstClr val="black"/>
            </a:innerShdw>
          </a:effectLst>
        </p:spPr>
      </p:pic>
      <p:sp>
        <p:nvSpPr>
          <p:cNvPr id="3" name="Title 2">
            <a:extLst>
              <a:ext uri="{FF2B5EF4-FFF2-40B4-BE49-F238E27FC236}">
                <a16:creationId xmlns:a16="http://schemas.microsoft.com/office/drawing/2014/main" id="{042E7769-71CE-41BA-A527-E2434A746CAF}"/>
              </a:ext>
            </a:extLst>
          </p:cNvPr>
          <p:cNvSpPr>
            <a:spLocks noGrp="1"/>
          </p:cNvSpPr>
          <p:nvPr>
            <p:ph type="ctrTitle" idx="4294967295"/>
          </p:nvPr>
        </p:nvSpPr>
        <p:spPr>
          <a:xfrm>
            <a:off x="955964" y="652093"/>
            <a:ext cx="8641390" cy="2901991"/>
          </a:xfrm>
        </p:spPr>
        <p:txBody>
          <a:bodyPr>
            <a:normAutofit fontScale="90000"/>
          </a:bodyPr>
          <a:lstStyle/>
          <a:p>
            <a:r>
              <a:rPr lang="en-US" sz="1600" dirty="0">
                <a:solidFill>
                  <a:schemeClr val="tx1"/>
                </a:solidFill>
              </a:rPr>
              <a:t>			</a:t>
            </a:r>
            <a:r>
              <a:rPr lang="en-US" sz="3400" dirty="0">
                <a:solidFill>
                  <a:schemeClr val="tx1"/>
                </a:solidFill>
              </a:rPr>
              <a:t>Close Out</a:t>
            </a:r>
            <a:br>
              <a:rPr lang="en-US" sz="2800" dirty="0">
                <a:solidFill>
                  <a:schemeClr val="tx1"/>
                </a:solidFill>
              </a:rPr>
            </a:br>
            <a:br>
              <a:rPr lang="en-US" sz="1600" dirty="0">
                <a:solidFill>
                  <a:schemeClr val="tx1"/>
                </a:solidFill>
              </a:rPr>
            </a:br>
            <a:r>
              <a:rPr lang="en-US" sz="1600" dirty="0">
                <a:solidFill>
                  <a:schemeClr val="tx1"/>
                </a:solidFill>
              </a:rPr>
              <a:t>When your organization has exhausted its funding and your report detailing the success you had has been submitted a closeout letter will be supplied.</a:t>
            </a:r>
            <a:br>
              <a:rPr lang="en-US" sz="1600" dirty="0">
                <a:solidFill>
                  <a:schemeClr val="tx1"/>
                </a:solidFill>
              </a:rPr>
            </a:br>
            <a:br>
              <a:rPr lang="en-US" sz="1600" dirty="0">
                <a:solidFill>
                  <a:schemeClr val="tx1"/>
                </a:solidFill>
              </a:rPr>
            </a:br>
            <a:r>
              <a:rPr lang="en-US" sz="1600" dirty="0">
                <a:solidFill>
                  <a:schemeClr val="tx1"/>
                </a:solidFill>
              </a:rPr>
              <a:t>A success story section is being added to the Community Grants website for Douglas County to view. During the course of your project take photos and send them to Inbox - Community Grant </a:t>
            </a:r>
            <a:r>
              <a:rPr lang="en-US" sz="1600" dirty="0">
                <a:solidFill>
                  <a:schemeClr val="tx1"/>
                </a:solidFill>
                <a:hlinkClick r:id="rId3"/>
              </a:rPr>
              <a:t>Community_Grant@douglasnv.us</a:t>
            </a:r>
            <a:r>
              <a:rPr lang="en-US" sz="1600" dirty="0">
                <a:solidFill>
                  <a:schemeClr val="tx1"/>
                </a:solidFill>
              </a:rPr>
              <a:t> . Your photos and final reporting success stories will be added. We want to share that with the community!</a:t>
            </a:r>
            <a:br>
              <a:rPr lang="en-US" sz="1600" dirty="0">
                <a:solidFill>
                  <a:schemeClr val="tx1"/>
                </a:solidFill>
              </a:rPr>
            </a:br>
            <a:r>
              <a:rPr lang="en-US" sz="1600" dirty="0">
                <a:solidFill>
                  <a:schemeClr val="tx1"/>
                </a:solidFill>
              </a:rPr>
              <a:t>  </a:t>
            </a:r>
            <a:br>
              <a:rPr lang="en-US" sz="1600" dirty="0">
                <a:solidFill>
                  <a:schemeClr val="tx1"/>
                </a:solidFill>
              </a:rPr>
            </a:br>
            <a:r>
              <a:rPr lang="en-US" sz="1600" dirty="0">
                <a:solidFill>
                  <a:schemeClr val="tx1"/>
                </a:solidFill>
              </a:rPr>
              <a:t> </a:t>
            </a:r>
            <a:br>
              <a:rPr lang="en-US" sz="1800" dirty="0">
                <a:solidFill>
                  <a:schemeClr val="tx1"/>
                </a:solidFill>
              </a:rPr>
            </a:br>
            <a:endParaRPr lang="en-US" sz="1800" dirty="0">
              <a:solidFill>
                <a:schemeClr val="tx1"/>
              </a:solidFill>
            </a:endParaRPr>
          </a:p>
        </p:txBody>
      </p:sp>
      <p:sp>
        <p:nvSpPr>
          <p:cNvPr id="9" name="Flowchart: Connector 8">
            <a:extLst>
              <a:ext uri="{FF2B5EF4-FFF2-40B4-BE49-F238E27FC236}">
                <a16:creationId xmlns:a16="http://schemas.microsoft.com/office/drawing/2014/main" id="{2FECC76C-458D-4B5D-8DB6-90D131A973A4}"/>
              </a:ext>
            </a:extLst>
          </p:cNvPr>
          <p:cNvSpPr/>
          <p:nvPr/>
        </p:nvSpPr>
        <p:spPr>
          <a:xfrm>
            <a:off x="1983610" y="881901"/>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E9B0906-6869-459D-95AF-9AFF57417BB3}"/>
              </a:ext>
            </a:extLst>
          </p:cNvPr>
          <p:cNvPicPr>
            <a:picLocks noChangeAspect="1"/>
          </p:cNvPicPr>
          <p:nvPr/>
        </p:nvPicPr>
        <p:blipFill>
          <a:blip r:embed="rId4"/>
          <a:stretch>
            <a:fillRect/>
          </a:stretch>
        </p:blipFill>
        <p:spPr>
          <a:xfrm>
            <a:off x="708696" y="3306793"/>
            <a:ext cx="3104830" cy="2247900"/>
          </a:xfrm>
          <a:prstGeom prst="rect">
            <a:avLst/>
          </a:prstGeom>
          <a:effectLst>
            <a:innerShdw blurRad="114300">
              <a:prstClr val="black"/>
            </a:innerShdw>
          </a:effectLst>
        </p:spPr>
      </p:pic>
      <p:pic>
        <p:nvPicPr>
          <p:cNvPr id="5" name="Picture 4">
            <a:extLst>
              <a:ext uri="{FF2B5EF4-FFF2-40B4-BE49-F238E27FC236}">
                <a16:creationId xmlns:a16="http://schemas.microsoft.com/office/drawing/2014/main" id="{5A8AE89C-24D6-4069-B37D-0AC51F62D775}"/>
              </a:ext>
            </a:extLst>
          </p:cNvPr>
          <p:cNvPicPr>
            <a:picLocks noChangeAspect="1"/>
          </p:cNvPicPr>
          <p:nvPr/>
        </p:nvPicPr>
        <p:blipFill>
          <a:blip r:embed="rId5"/>
          <a:stretch>
            <a:fillRect/>
          </a:stretch>
        </p:blipFill>
        <p:spPr>
          <a:xfrm>
            <a:off x="6380391" y="2943404"/>
            <a:ext cx="3748636" cy="1610984"/>
          </a:xfrm>
          <a:prstGeom prst="rect">
            <a:avLst/>
          </a:prstGeom>
          <a:effectLst>
            <a:innerShdw blurRad="114300">
              <a:prstClr val="black"/>
            </a:innerShdw>
          </a:effectLst>
        </p:spPr>
      </p:pic>
      <p:pic>
        <p:nvPicPr>
          <p:cNvPr id="7" name="Picture 2" descr="Father Daughter Dance 2022 Information">
            <a:extLst>
              <a:ext uri="{FF2B5EF4-FFF2-40B4-BE49-F238E27FC236}">
                <a16:creationId xmlns:a16="http://schemas.microsoft.com/office/drawing/2014/main" id="{268691A2-C259-4086-B0BB-9176A44DB3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0072" y="3642863"/>
            <a:ext cx="2901991" cy="2901991"/>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922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245" y="1164566"/>
            <a:ext cx="9895425" cy="1138686"/>
          </a:xfrm>
        </p:spPr>
        <p:txBody>
          <a:bodyPr>
            <a:normAutofit fontScale="90000"/>
          </a:bodyPr>
          <a:lstStyle/>
          <a:p>
            <a:pPr algn="ctr"/>
            <a:r>
              <a:rPr lang="en-US" b="1" dirty="0">
                <a:solidFill>
                  <a:schemeClr val="tx1"/>
                </a:solidFill>
              </a:rPr>
              <a:t>If you have questions or need any assistance please contact:</a:t>
            </a:r>
            <a:br>
              <a:rPr lang="en-US" b="1" dirty="0">
                <a:solidFill>
                  <a:schemeClr val="tx1"/>
                </a:solidFill>
              </a:rPr>
            </a:br>
            <a:br>
              <a:rPr lang="en-US" dirty="0">
                <a:solidFill>
                  <a:schemeClr val="tx1"/>
                </a:solidFill>
              </a:rPr>
            </a:br>
            <a:br>
              <a:rPr lang="en-US" dirty="0">
                <a:solidFill>
                  <a:schemeClr val="tx1"/>
                </a:solidFill>
              </a:rPr>
            </a:br>
            <a:r>
              <a:rPr lang="en-US" sz="2700" dirty="0">
                <a:solidFill>
                  <a:schemeClr val="tx1"/>
                </a:solidFill>
              </a:rPr>
              <a:t>Community</a:t>
            </a:r>
            <a:r>
              <a:rPr lang="en-US" dirty="0">
                <a:solidFill>
                  <a:schemeClr val="tx1"/>
                </a:solidFill>
              </a:rPr>
              <a:t> </a:t>
            </a:r>
            <a:r>
              <a:rPr lang="en-US" sz="2700" dirty="0">
                <a:solidFill>
                  <a:schemeClr val="tx1"/>
                </a:solidFill>
              </a:rPr>
              <a:t>Grant - Debbie Swickard – </a:t>
            </a:r>
            <a:br>
              <a:rPr lang="en-US" sz="2700" dirty="0">
                <a:solidFill>
                  <a:schemeClr val="tx1"/>
                </a:solidFill>
              </a:rPr>
            </a:br>
            <a:r>
              <a:rPr lang="en-US" sz="2700" dirty="0">
                <a:solidFill>
                  <a:schemeClr val="tx1"/>
                </a:solidFill>
              </a:rPr>
              <a:t>Douglas County Grants Administrator </a:t>
            </a:r>
            <a:br>
              <a:rPr lang="en-US" sz="2700" dirty="0">
                <a:solidFill>
                  <a:schemeClr val="tx1"/>
                </a:solidFill>
              </a:rPr>
            </a:br>
            <a:r>
              <a:rPr lang="en-US" sz="2700" dirty="0">
                <a:solidFill>
                  <a:schemeClr val="tx1"/>
                </a:solidFill>
              </a:rPr>
              <a:t>775-782-9029 </a:t>
            </a:r>
            <a:br>
              <a:rPr lang="en-US" sz="2700" dirty="0">
                <a:solidFill>
                  <a:schemeClr val="tx1"/>
                </a:solidFill>
              </a:rPr>
            </a:br>
            <a:r>
              <a:rPr lang="en-US" sz="2700" b="1" dirty="0">
                <a:solidFill>
                  <a:schemeClr val="accent1">
                    <a:lumMod val="50000"/>
                  </a:schemeClr>
                </a:solidFill>
                <a:hlinkClick r:id="rId2"/>
              </a:rPr>
              <a:t>dswickard@douglasnv.us</a:t>
            </a:r>
            <a:br>
              <a:rPr lang="en-US" sz="2700" b="1" dirty="0">
                <a:solidFill>
                  <a:schemeClr val="accent1">
                    <a:lumMod val="50000"/>
                  </a:schemeClr>
                </a:solidFill>
              </a:rPr>
            </a:br>
            <a:br>
              <a:rPr lang="en-US" sz="2700" dirty="0">
                <a:solidFill>
                  <a:schemeClr val="tx1"/>
                </a:solidFill>
              </a:rPr>
            </a:br>
            <a:endParaRPr lang="en-US" sz="2700" dirty="0">
              <a:solidFill>
                <a:schemeClr val="tx1"/>
              </a:solidFill>
            </a:endParaRPr>
          </a:p>
        </p:txBody>
      </p:sp>
      <p:pic>
        <p:nvPicPr>
          <p:cNvPr id="3" name="Picture 2">
            <a:extLst>
              <a:ext uri="{FF2B5EF4-FFF2-40B4-BE49-F238E27FC236}">
                <a16:creationId xmlns:a16="http://schemas.microsoft.com/office/drawing/2014/main" id="{D65A1E87-B54F-4BAA-92D4-15FEC7F4D1E7}"/>
              </a:ext>
            </a:extLst>
          </p:cNvPr>
          <p:cNvPicPr>
            <a:picLocks noChangeAspect="1"/>
          </p:cNvPicPr>
          <p:nvPr/>
        </p:nvPicPr>
        <p:blipFill>
          <a:blip r:embed="rId3"/>
          <a:stretch>
            <a:fillRect/>
          </a:stretch>
        </p:blipFill>
        <p:spPr>
          <a:xfrm>
            <a:off x="9597354" y="5147732"/>
            <a:ext cx="2057400" cy="1311846"/>
          </a:xfrm>
          <a:prstGeom prst="rect">
            <a:avLst/>
          </a:prstGeom>
          <a:effectLst>
            <a:innerShdw blurRad="114300">
              <a:prstClr val="black"/>
            </a:innerShdw>
          </a:effectLst>
        </p:spPr>
      </p:pic>
    </p:spTree>
    <p:extLst>
      <p:ext uri="{BB962C8B-B14F-4D97-AF65-F5344CB8AC3E}">
        <p14:creationId xmlns:p14="http://schemas.microsoft.com/office/powerpoint/2010/main" val="2681254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767" y="1164566"/>
            <a:ext cx="10028903" cy="1138686"/>
          </a:xfrm>
        </p:spPr>
        <p:txBody>
          <a:bodyPr>
            <a:normAutofit fontScale="90000"/>
          </a:bodyPr>
          <a:lstStyle/>
          <a:p>
            <a:pPr algn="ctr"/>
            <a:br>
              <a:rPr lang="en-US" dirty="0">
                <a:solidFill>
                  <a:schemeClr val="tx1"/>
                </a:solidFill>
              </a:rPr>
            </a:br>
            <a:br>
              <a:rPr lang="en-US" dirty="0">
                <a:solidFill>
                  <a:schemeClr val="tx1"/>
                </a:solidFill>
              </a:rPr>
            </a:br>
            <a:br>
              <a:rPr lang="en-US" dirty="0">
                <a:solidFill>
                  <a:schemeClr val="tx1"/>
                </a:solidFill>
              </a:rPr>
            </a:br>
            <a:r>
              <a:rPr lang="en-US" sz="6000" dirty="0">
                <a:solidFill>
                  <a:schemeClr val="tx1"/>
                </a:solidFill>
              </a:rPr>
              <a:t>Questions?</a:t>
            </a:r>
          </a:p>
        </p:txBody>
      </p:sp>
      <p:pic>
        <p:nvPicPr>
          <p:cNvPr id="3" name="Picture 2">
            <a:extLst>
              <a:ext uri="{FF2B5EF4-FFF2-40B4-BE49-F238E27FC236}">
                <a16:creationId xmlns:a16="http://schemas.microsoft.com/office/drawing/2014/main" id="{D65A1E87-B54F-4BAA-92D4-15FEC7F4D1E7}"/>
              </a:ext>
            </a:extLst>
          </p:cNvPr>
          <p:cNvPicPr>
            <a:picLocks noChangeAspect="1"/>
          </p:cNvPicPr>
          <p:nvPr/>
        </p:nvPicPr>
        <p:blipFill>
          <a:blip r:embed="rId2"/>
          <a:stretch>
            <a:fillRect/>
          </a:stretch>
        </p:blipFill>
        <p:spPr>
          <a:xfrm>
            <a:off x="9597354" y="5147732"/>
            <a:ext cx="2057400" cy="1311846"/>
          </a:xfrm>
          <a:prstGeom prst="rect">
            <a:avLst/>
          </a:prstGeom>
          <a:effectLst>
            <a:innerShdw blurRad="114300">
              <a:prstClr val="black"/>
            </a:innerShdw>
          </a:effectLst>
        </p:spPr>
      </p:pic>
    </p:spTree>
    <p:extLst>
      <p:ext uri="{BB962C8B-B14F-4D97-AF65-F5344CB8AC3E}">
        <p14:creationId xmlns:p14="http://schemas.microsoft.com/office/powerpoint/2010/main" val="3937510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767" y="1164566"/>
            <a:ext cx="10028903" cy="1138686"/>
          </a:xfrm>
        </p:spPr>
        <p:txBody>
          <a:bodyPr>
            <a:normAutofit fontScale="90000"/>
          </a:bodyPr>
          <a:lstStyle/>
          <a:p>
            <a:pPr algn="ctr"/>
            <a:br>
              <a:rPr lang="en-US" dirty="0">
                <a:solidFill>
                  <a:schemeClr val="tx1"/>
                </a:solidFill>
              </a:rPr>
            </a:br>
            <a:br>
              <a:rPr lang="en-US" dirty="0">
                <a:solidFill>
                  <a:schemeClr val="tx1"/>
                </a:solidFill>
              </a:rPr>
            </a:br>
            <a:br>
              <a:rPr lang="en-US" dirty="0">
                <a:solidFill>
                  <a:schemeClr val="tx1"/>
                </a:solidFill>
              </a:rPr>
            </a:br>
            <a:r>
              <a:rPr lang="en-US" sz="6000" dirty="0">
                <a:solidFill>
                  <a:schemeClr val="tx1"/>
                </a:solidFill>
              </a:rPr>
              <a:t>Thank you!</a:t>
            </a:r>
            <a:br>
              <a:rPr lang="en-US" sz="6000" dirty="0">
                <a:solidFill>
                  <a:schemeClr val="tx1"/>
                </a:solidFill>
              </a:rPr>
            </a:br>
            <a:endParaRPr lang="en-US" sz="6000" dirty="0">
              <a:solidFill>
                <a:schemeClr val="tx1"/>
              </a:solidFill>
            </a:endParaRPr>
          </a:p>
        </p:txBody>
      </p:sp>
      <p:pic>
        <p:nvPicPr>
          <p:cNvPr id="3" name="Picture 2">
            <a:extLst>
              <a:ext uri="{FF2B5EF4-FFF2-40B4-BE49-F238E27FC236}">
                <a16:creationId xmlns:a16="http://schemas.microsoft.com/office/drawing/2014/main" id="{D65A1E87-B54F-4BAA-92D4-15FEC7F4D1E7}"/>
              </a:ext>
            </a:extLst>
          </p:cNvPr>
          <p:cNvPicPr>
            <a:picLocks noChangeAspect="1"/>
          </p:cNvPicPr>
          <p:nvPr/>
        </p:nvPicPr>
        <p:blipFill>
          <a:blip r:embed="rId2"/>
          <a:stretch>
            <a:fillRect/>
          </a:stretch>
        </p:blipFill>
        <p:spPr>
          <a:xfrm>
            <a:off x="9597354" y="5147732"/>
            <a:ext cx="2057400" cy="1311846"/>
          </a:xfrm>
          <a:prstGeom prst="rect">
            <a:avLst/>
          </a:prstGeom>
          <a:effectLst>
            <a:innerShdw blurRad="114300">
              <a:prstClr val="black"/>
            </a:innerShdw>
          </a:effectLst>
        </p:spPr>
      </p:pic>
    </p:spTree>
    <p:extLst>
      <p:ext uri="{BB962C8B-B14F-4D97-AF65-F5344CB8AC3E}">
        <p14:creationId xmlns:p14="http://schemas.microsoft.com/office/powerpoint/2010/main" val="50028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43D98-FA4E-4952-910E-58B168E02BB8}"/>
              </a:ext>
            </a:extLst>
          </p:cNvPr>
          <p:cNvPicPr>
            <a:picLocks noChangeAspect="1"/>
          </p:cNvPicPr>
          <p:nvPr/>
        </p:nvPicPr>
        <p:blipFill>
          <a:blip r:embed="rId2"/>
          <a:stretch>
            <a:fillRect/>
          </a:stretch>
        </p:blipFill>
        <p:spPr>
          <a:xfrm>
            <a:off x="9597354" y="5147732"/>
            <a:ext cx="2057400" cy="1311846"/>
          </a:xfrm>
          <a:prstGeom prst="rect">
            <a:avLst/>
          </a:prstGeom>
          <a:effectLst>
            <a:innerShdw blurRad="114300">
              <a:prstClr val="black"/>
            </a:innerShdw>
          </a:effectLst>
        </p:spPr>
      </p:pic>
      <p:sp>
        <p:nvSpPr>
          <p:cNvPr id="3" name="Title 2">
            <a:extLst>
              <a:ext uri="{FF2B5EF4-FFF2-40B4-BE49-F238E27FC236}">
                <a16:creationId xmlns:a16="http://schemas.microsoft.com/office/drawing/2014/main" id="{042E7769-71CE-41BA-A527-E2434A746CAF}"/>
              </a:ext>
            </a:extLst>
          </p:cNvPr>
          <p:cNvSpPr>
            <a:spLocks noGrp="1"/>
          </p:cNvSpPr>
          <p:nvPr>
            <p:ph type="ctrTitle"/>
          </p:nvPr>
        </p:nvSpPr>
        <p:spPr>
          <a:xfrm>
            <a:off x="1507067" y="1147313"/>
            <a:ext cx="7766936" cy="3864634"/>
          </a:xfrm>
        </p:spPr>
        <p:txBody>
          <a:bodyPr/>
          <a:lstStyle/>
          <a:p>
            <a:pPr algn="l"/>
            <a:r>
              <a:rPr lang="en-US" sz="1800" dirty="0">
                <a:solidFill>
                  <a:schemeClr val="tx1"/>
                </a:solidFill>
              </a:rPr>
              <a:t>There have been a few improvements this year to reduce any confusion as to what will be required and how to receive your awarded funding. Douglas County wants your project to be a successful pleasant experience and hopefully this training will be the first step!</a:t>
            </a:r>
            <a:br>
              <a:rPr lang="en-US" sz="1800" dirty="0">
                <a:solidFill>
                  <a:schemeClr val="tx1"/>
                </a:solidFill>
              </a:rPr>
            </a:br>
            <a:br>
              <a:rPr lang="en-US" sz="1800" dirty="0">
                <a:solidFill>
                  <a:schemeClr val="tx1"/>
                </a:solidFill>
              </a:rPr>
            </a:br>
            <a:r>
              <a:rPr lang="en-US" sz="1800" dirty="0">
                <a:solidFill>
                  <a:schemeClr val="tx1"/>
                </a:solidFill>
              </a:rPr>
              <a:t>We will go over:</a:t>
            </a:r>
            <a:br>
              <a:rPr lang="en-US" sz="1800" dirty="0">
                <a:solidFill>
                  <a:schemeClr val="tx1"/>
                </a:solidFill>
              </a:rPr>
            </a:br>
            <a:br>
              <a:rPr lang="en-US" sz="1800" dirty="0">
                <a:solidFill>
                  <a:schemeClr val="tx1"/>
                </a:solidFill>
              </a:rPr>
            </a:br>
            <a:r>
              <a:rPr lang="en-US" sz="1800" dirty="0">
                <a:solidFill>
                  <a:schemeClr val="tx1"/>
                </a:solidFill>
              </a:rPr>
              <a:t>					Required Documents</a:t>
            </a:r>
            <a:br>
              <a:rPr lang="en-US" sz="1800" dirty="0">
                <a:solidFill>
                  <a:schemeClr val="tx1"/>
                </a:solidFill>
              </a:rPr>
            </a:br>
            <a:r>
              <a:rPr lang="en-US" sz="1800" dirty="0">
                <a:solidFill>
                  <a:schemeClr val="tx1"/>
                </a:solidFill>
              </a:rPr>
              <a:t>					Reimbursement</a:t>
            </a:r>
            <a:br>
              <a:rPr lang="en-US" sz="1800" dirty="0">
                <a:solidFill>
                  <a:schemeClr val="tx1"/>
                </a:solidFill>
              </a:rPr>
            </a:br>
            <a:r>
              <a:rPr lang="en-US" sz="1800" dirty="0">
                <a:solidFill>
                  <a:schemeClr val="tx1"/>
                </a:solidFill>
              </a:rPr>
              <a:t>					Reporting</a:t>
            </a:r>
            <a:br>
              <a:rPr lang="en-US" sz="1800" dirty="0">
                <a:solidFill>
                  <a:schemeClr val="tx1"/>
                </a:solidFill>
              </a:rPr>
            </a:br>
            <a:r>
              <a:rPr lang="en-US" sz="1800" dirty="0">
                <a:solidFill>
                  <a:schemeClr val="tx1"/>
                </a:solidFill>
              </a:rPr>
              <a:t>					Grant Close Out</a:t>
            </a:r>
            <a:br>
              <a:rPr lang="en-US" sz="1800" dirty="0">
                <a:solidFill>
                  <a:schemeClr val="tx1"/>
                </a:solidFill>
              </a:rPr>
            </a:br>
            <a:r>
              <a:rPr lang="en-US" sz="1800" dirty="0">
                <a:solidFill>
                  <a:schemeClr val="tx1"/>
                </a:solidFill>
              </a:rPr>
              <a:t>					Questions</a:t>
            </a:r>
            <a:br>
              <a:rPr lang="en-US" sz="1800" dirty="0">
                <a:solidFill>
                  <a:schemeClr val="tx1"/>
                </a:solidFill>
              </a:rPr>
            </a:br>
            <a:r>
              <a:rPr lang="en-US" sz="1800" dirty="0">
                <a:solidFill>
                  <a:schemeClr val="tx1"/>
                </a:solidFill>
              </a:rPr>
              <a:t>		</a:t>
            </a:r>
            <a:br>
              <a:rPr lang="en-US" sz="1800" dirty="0">
                <a:solidFill>
                  <a:schemeClr val="tx1"/>
                </a:solidFill>
              </a:rPr>
            </a:br>
            <a:r>
              <a:rPr lang="en-US" sz="1800" dirty="0">
                <a:solidFill>
                  <a:schemeClr val="tx1"/>
                </a:solidFill>
              </a:rPr>
              <a:t>  </a:t>
            </a:r>
          </a:p>
        </p:txBody>
      </p:sp>
      <p:sp>
        <p:nvSpPr>
          <p:cNvPr id="6" name="Flowchart: Connector 5">
            <a:extLst>
              <a:ext uri="{FF2B5EF4-FFF2-40B4-BE49-F238E27FC236}">
                <a16:creationId xmlns:a16="http://schemas.microsoft.com/office/drawing/2014/main" id="{B505A754-2E99-4803-A5CE-BBC499C7F73E}"/>
              </a:ext>
            </a:extLst>
          </p:cNvPr>
          <p:cNvSpPr/>
          <p:nvPr/>
        </p:nvSpPr>
        <p:spPr>
          <a:xfrm>
            <a:off x="3436716" y="3399549"/>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AEEDD07E-40DD-4213-8EAD-104A24C5E9BA}"/>
              </a:ext>
            </a:extLst>
          </p:cNvPr>
          <p:cNvSpPr/>
          <p:nvPr/>
        </p:nvSpPr>
        <p:spPr>
          <a:xfrm flipH="1">
            <a:off x="3436716" y="3645400"/>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2CC98757-5D37-4448-9E21-9484A82EC47D}"/>
              </a:ext>
            </a:extLst>
          </p:cNvPr>
          <p:cNvSpPr/>
          <p:nvPr/>
        </p:nvSpPr>
        <p:spPr>
          <a:xfrm>
            <a:off x="3437850" y="3896303"/>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2FECC76C-458D-4B5D-8DB6-90D131A973A4}"/>
              </a:ext>
            </a:extLst>
          </p:cNvPr>
          <p:cNvSpPr/>
          <p:nvPr/>
        </p:nvSpPr>
        <p:spPr>
          <a:xfrm>
            <a:off x="3436716" y="4147205"/>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FD34D25D-45B2-420A-93C4-6ED28B892C54}"/>
              </a:ext>
            </a:extLst>
          </p:cNvPr>
          <p:cNvSpPr/>
          <p:nvPr/>
        </p:nvSpPr>
        <p:spPr>
          <a:xfrm>
            <a:off x="3436716" y="3153698"/>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01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43D98-FA4E-4952-910E-58B168E02BB8}"/>
              </a:ext>
            </a:extLst>
          </p:cNvPr>
          <p:cNvPicPr>
            <a:picLocks noChangeAspect="1"/>
          </p:cNvPicPr>
          <p:nvPr/>
        </p:nvPicPr>
        <p:blipFill>
          <a:blip r:embed="rId2"/>
          <a:stretch>
            <a:fillRect/>
          </a:stretch>
        </p:blipFill>
        <p:spPr>
          <a:xfrm>
            <a:off x="9597354" y="5147732"/>
            <a:ext cx="2057400" cy="1311846"/>
          </a:xfrm>
          <a:prstGeom prst="rect">
            <a:avLst/>
          </a:prstGeom>
          <a:effectLst>
            <a:innerShdw blurRad="114300">
              <a:prstClr val="black"/>
            </a:innerShdw>
          </a:effectLst>
        </p:spPr>
      </p:pic>
      <p:sp>
        <p:nvSpPr>
          <p:cNvPr id="3" name="Title 2">
            <a:extLst>
              <a:ext uri="{FF2B5EF4-FFF2-40B4-BE49-F238E27FC236}">
                <a16:creationId xmlns:a16="http://schemas.microsoft.com/office/drawing/2014/main" id="{042E7769-71CE-41BA-A527-E2434A746CAF}"/>
              </a:ext>
            </a:extLst>
          </p:cNvPr>
          <p:cNvSpPr>
            <a:spLocks noGrp="1"/>
          </p:cNvSpPr>
          <p:nvPr>
            <p:ph type="ctrTitle" idx="4294967295"/>
          </p:nvPr>
        </p:nvSpPr>
        <p:spPr>
          <a:xfrm>
            <a:off x="1011382" y="379413"/>
            <a:ext cx="8451272" cy="5280025"/>
          </a:xfrm>
        </p:spPr>
        <p:txBody>
          <a:bodyPr>
            <a:normAutofit fontScale="90000"/>
          </a:bodyPr>
          <a:lstStyle/>
          <a:p>
            <a:br>
              <a:rPr lang="en-US" sz="2800" dirty="0">
                <a:solidFill>
                  <a:schemeClr val="tx1"/>
                </a:solidFill>
              </a:rPr>
            </a:br>
            <a:r>
              <a:rPr lang="en-US" sz="2800" dirty="0">
                <a:solidFill>
                  <a:schemeClr val="tx1"/>
                </a:solidFill>
              </a:rPr>
              <a:t>		</a:t>
            </a:r>
            <a:r>
              <a:rPr lang="en-US" sz="1600" dirty="0">
                <a:solidFill>
                  <a:schemeClr val="tx1"/>
                </a:solidFill>
              </a:rPr>
              <a:t>	</a:t>
            </a:r>
            <a:r>
              <a:rPr lang="en-US" sz="2800" dirty="0">
                <a:solidFill>
                  <a:schemeClr val="tx1"/>
                </a:solidFill>
              </a:rPr>
              <a:t>Required Documents</a:t>
            </a:r>
            <a:br>
              <a:rPr lang="en-US" sz="2800" dirty="0">
                <a:solidFill>
                  <a:schemeClr val="tx1"/>
                </a:solidFill>
              </a:rPr>
            </a:br>
            <a:br>
              <a:rPr lang="en-US" sz="1600" dirty="0">
                <a:solidFill>
                  <a:schemeClr val="tx1"/>
                </a:solidFill>
              </a:rPr>
            </a:br>
            <a:r>
              <a:rPr lang="en-US" sz="1600" dirty="0">
                <a:solidFill>
                  <a:schemeClr val="tx1"/>
                </a:solidFill>
              </a:rPr>
              <a:t>If you are attending this training your organization has received an </a:t>
            </a:r>
            <a:r>
              <a:rPr lang="en-US" sz="1600" b="1" i="1" dirty="0">
                <a:solidFill>
                  <a:schemeClr val="tx1"/>
                </a:solidFill>
              </a:rPr>
              <a:t>award agreement</a:t>
            </a:r>
            <a:r>
              <a:rPr lang="en-US" sz="1600" dirty="0">
                <a:solidFill>
                  <a:schemeClr val="tx1"/>
                </a:solidFill>
              </a:rPr>
              <a:t>. Please complete the information requested, sign and return to Douglas County Grants Administrator, Inbox - Community Grant </a:t>
            </a:r>
            <a:r>
              <a:rPr lang="en-US" sz="1600" dirty="0">
                <a:solidFill>
                  <a:schemeClr val="accent2">
                    <a:lumMod val="75000"/>
                  </a:schemeClr>
                </a:solidFill>
              </a:rPr>
              <a:t>Community_Grant@douglasnv.us</a:t>
            </a:r>
            <a:r>
              <a:rPr lang="en-US" sz="1600" dirty="0">
                <a:solidFill>
                  <a:schemeClr val="tx1"/>
                </a:solidFill>
              </a:rPr>
              <a:t>. Once the County manager signs, a copy will be returned to you.</a:t>
            </a:r>
            <a:br>
              <a:rPr lang="en-US" sz="1600" dirty="0">
                <a:solidFill>
                  <a:schemeClr val="tx1"/>
                </a:solidFill>
              </a:rPr>
            </a:br>
            <a:br>
              <a:rPr lang="en-US" sz="1600" dirty="0">
                <a:solidFill>
                  <a:schemeClr val="tx1"/>
                </a:solidFill>
              </a:rPr>
            </a:br>
            <a:r>
              <a:rPr lang="en-US" sz="1600" dirty="0">
                <a:solidFill>
                  <a:schemeClr val="tx1"/>
                </a:solidFill>
              </a:rPr>
              <a:t>A current </a:t>
            </a:r>
            <a:r>
              <a:rPr lang="en-US" sz="1600" b="1" i="1" dirty="0">
                <a:solidFill>
                  <a:schemeClr val="tx1"/>
                </a:solidFill>
              </a:rPr>
              <a:t>W-9</a:t>
            </a:r>
            <a:r>
              <a:rPr lang="en-US" sz="1600" dirty="0">
                <a:solidFill>
                  <a:schemeClr val="tx1"/>
                </a:solidFill>
              </a:rPr>
              <a:t> was requested. This is a requirement each time an award is approved.</a:t>
            </a:r>
            <a:br>
              <a:rPr lang="en-US" sz="1600" dirty="0">
                <a:solidFill>
                  <a:schemeClr val="tx1"/>
                </a:solidFill>
              </a:rPr>
            </a:br>
            <a:br>
              <a:rPr lang="en-US" sz="1600" dirty="0">
                <a:solidFill>
                  <a:schemeClr val="tx1"/>
                </a:solidFill>
              </a:rPr>
            </a:br>
            <a:r>
              <a:rPr lang="en-US" sz="1600" dirty="0">
                <a:solidFill>
                  <a:schemeClr val="tx1"/>
                </a:solidFill>
              </a:rPr>
              <a:t>If you are not an existing vendor with Douglas County, a </a:t>
            </a:r>
            <a:r>
              <a:rPr lang="en-US" sz="1600" b="1" i="1" dirty="0">
                <a:solidFill>
                  <a:schemeClr val="tx1"/>
                </a:solidFill>
              </a:rPr>
              <a:t>vendor information form </a:t>
            </a:r>
            <a:r>
              <a:rPr lang="en-US" sz="1600" dirty="0">
                <a:solidFill>
                  <a:schemeClr val="tx1"/>
                </a:solidFill>
              </a:rPr>
              <a:t>will need to be completed. </a:t>
            </a:r>
            <a:br>
              <a:rPr lang="en-US" sz="1600" dirty="0">
                <a:solidFill>
                  <a:schemeClr val="tx1"/>
                </a:solidFill>
              </a:rPr>
            </a:br>
            <a:br>
              <a:rPr lang="en-US" sz="1600" dirty="0">
                <a:solidFill>
                  <a:schemeClr val="tx1"/>
                </a:solidFill>
              </a:rPr>
            </a:br>
            <a:r>
              <a:rPr lang="en-US" sz="1600" dirty="0">
                <a:solidFill>
                  <a:schemeClr val="tx1"/>
                </a:solidFill>
              </a:rPr>
              <a:t>Will you have a secondary remit address? We will need a </a:t>
            </a:r>
            <a:r>
              <a:rPr lang="en-US" sz="1600" b="1" i="1" dirty="0">
                <a:solidFill>
                  <a:schemeClr val="tx1"/>
                </a:solidFill>
              </a:rPr>
              <a:t>vendor information form </a:t>
            </a:r>
            <a:r>
              <a:rPr lang="en-US" sz="1600" dirty="0">
                <a:solidFill>
                  <a:schemeClr val="tx1"/>
                </a:solidFill>
              </a:rPr>
              <a:t>to reimburse your agency.</a:t>
            </a:r>
            <a:br>
              <a:rPr lang="en-US" sz="1600" dirty="0">
                <a:solidFill>
                  <a:schemeClr val="tx1"/>
                </a:solidFill>
              </a:rPr>
            </a:br>
            <a:br>
              <a:rPr lang="en-US" sz="1600" dirty="0">
                <a:solidFill>
                  <a:schemeClr val="tx1"/>
                </a:solidFill>
              </a:rPr>
            </a:br>
            <a:r>
              <a:rPr lang="en-US" sz="1600" dirty="0">
                <a:solidFill>
                  <a:schemeClr val="tx1"/>
                </a:solidFill>
              </a:rPr>
              <a:t>If you are a non-profit and have a tax-exempt status, a copy of your </a:t>
            </a:r>
            <a:r>
              <a:rPr lang="en-US" sz="1600" b="1" i="1" dirty="0">
                <a:solidFill>
                  <a:schemeClr val="tx1"/>
                </a:solidFill>
              </a:rPr>
              <a:t>tax-exempt form </a:t>
            </a:r>
            <a:r>
              <a:rPr lang="en-US" sz="1600" dirty="0">
                <a:solidFill>
                  <a:schemeClr val="tx1"/>
                </a:solidFill>
              </a:rPr>
              <a:t>will be required so a 1099-G will not be created at year end.</a:t>
            </a:r>
            <a:br>
              <a:rPr lang="en-US" sz="1600" dirty="0">
                <a:solidFill>
                  <a:schemeClr val="tx1"/>
                </a:solidFill>
              </a:rPr>
            </a:br>
            <a:br>
              <a:rPr lang="en-US" sz="1600" dirty="0">
                <a:solidFill>
                  <a:schemeClr val="tx1"/>
                </a:solidFill>
              </a:rPr>
            </a:br>
            <a:r>
              <a:rPr lang="en-US" sz="1600" b="1" dirty="0">
                <a:solidFill>
                  <a:schemeClr val="tx1"/>
                </a:solidFill>
              </a:rPr>
              <a:t>Once all requirements have been completed, your agency will be able to request reimbursement of funds.</a:t>
            </a:r>
            <a:br>
              <a:rPr lang="en-US" sz="1600" b="1" dirty="0">
                <a:solidFill>
                  <a:schemeClr val="tx1"/>
                </a:solidFill>
              </a:rPr>
            </a:br>
            <a:br>
              <a:rPr lang="en-US" sz="1800" dirty="0">
                <a:solidFill>
                  <a:schemeClr val="tx1"/>
                </a:solidFill>
              </a:rPr>
            </a:br>
            <a:endParaRPr lang="en-US" sz="1800" dirty="0">
              <a:solidFill>
                <a:schemeClr val="tx1"/>
              </a:solidFill>
            </a:endParaRPr>
          </a:p>
        </p:txBody>
      </p:sp>
      <p:sp>
        <p:nvSpPr>
          <p:cNvPr id="9" name="Flowchart: Connector 8">
            <a:extLst>
              <a:ext uri="{FF2B5EF4-FFF2-40B4-BE49-F238E27FC236}">
                <a16:creationId xmlns:a16="http://schemas.microsoft.com/office/drawing/2014/main" id="{2FECC76C-458D-4B5D-8DB6-90D131A973A4}"/>
              </a:ext>
            </a:extLst>
          </p:cNvPr>
          <p:cNvSpPr/>
          <p:nvPr/>
        </p:nvSpPr>
        <p:spPr>
          <a:xfrm>
            <a:off x="2024307" y="1004852"/>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13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43D98-FA4E-4952-910E-58B168E02BB8}"/>
              </a:ext>
            </a:extLst>
          </p:cNvPr>
          <p:cNvPicPr>
            <a:picLocks noChangeAspect="1"/>
          </p:cNvPicPr>
          <p:nvPr/>
        </p:nvPicPr>
        <p:blipFill>
          <a:blip r:embed="rId2"/>
          <a:stretch>
            <a:fillRect/>
          </a:stretch>
        </p:blipFill>
        <p:spPr>
          <a:xfrm>
            <a:off x="9597354" y="5147732"/>
            <a:ext cx="2057400" cy="1311846"/>
          </a:xfrm>
          <a:prstGeom prst="rect">
            <a:avLst/>
          </a:prstGeom>
          <a:effectLst>
            <a:innerShdw blurRad="114300">
              <a:prstClr val="black"/>
            </a:innerShdw>
          </a:effectLst>
        </p:spPr>
      </p:pic>
      <p:sp>
        <p:nvSpPr>
          <p:cNvPr id="3" name="Title 2">
            <a:extLst>
              <a:ext uri="{FF2B5EF4-FFF2-40B4-BE49-F238E27FC236}">
                <a16:creationId xmlns:a16="http://schemas.microsoft.com/office/drawing/2014/main" id="{042E7769-71CE-41BA-A527-E2434A746CAF}"/>
              </a:ext>
            </a:extLst>
          </p:cNvPr>
          <p:cNvSpPr>
            <a:spLocks noGrp="1"/>
          </p:cNvSpPr>
          <p:nvPr>
            <p:ph type="ctrTitle" idx="4294967295"/>
          </p:nvPr>
        </p:nvSpPr>
        <p:spPr>
          <a:xfrm>
            <a:off x="955964" y="612475"/>
            <a:ext cx="8641390" cy="5512280"/>
          </a:xfrm>
        </p:spPr>
        <p:txBody>
          <a:bodyPr>
            <a:normAutofit fontScale="90000"/>
          </a:bodyPr>
          <a:lstStyle/>
          <a:p>
            <a:pPr algn="l"/>
            <a:r>
              <a:rPr lang="en-US" sz="1600" dirty="0">
                <a:solidFill>
                  <a:schemeClr val="tx1"/>
                </a:solidFill>
              </a:rPr>
              <a:t>			</a:t>
            </a:r>
            <a:r>
              <a:rPr lang="en-US" sz="3100" dirty="0">
                <a:solidFill>
                  <a:schemeClr val="tx1"/>
                </a:solidFill>
              </a:rPr>
              <a:t>Reimbursement</a:t>
            </a:r>
            <a:br>
              <a:rPr lang="en-US" sz="2800" dirty="0">
                <a:solidFill>
                  <a:schemeClr val="tx1"/>
                </a:solidFill>
              </a:rPr>
            </a:br>
            <a:br>
              <a:rPr lang="en-US" sz="1600" dirty="0">
                <a:solidFill>
                  <a:schemeClr val="tx1"/>
                </a:solidFill>
              </a:rPr>
            </a:br>
            <a:r>
              <a:rPr lang="en-US" sz="1600" dirty="0">
                <a:solidFill>
                  <a:schemeClr val="tx1"/>
                </a:solidFill>
              </a:rPr>
              <a:t>Once you have purchased your allowable item send your organizations invoice along with proof of payment &amp; copy of original invoice, timesheet, backup documents </a:t>
            </a:r>
            <a:r>
              <a:rPr lang="en-US" sz="1600" b="1" dirty="0">
                <a:solidFill>
                  <a:schemeClr val="tx1"/>
                </a:solidFill>
              </a:rPr>
              <a:t>to Inbox - Community Grant </a:t>
            </a:r>
            <a:r>
              <a:rPr lang="en-US" sz="1600" b="1" dirty="0">
                <a:solidFill>
                  <a:schemeClr val="accent2">
                    <a:lumMod val="75000"/>
                  </a:schemeClr>
                </a:solidFill>
              </a:rPr>
              <a:t>Community_Grant@douglasnv.us.</a:t>
            </a:r>
            <a:br>
              <a:rPr lang="en-US" sz="1600" dirty="0">
                <a:solidFill>
                  <a:schemeClr val="tx1"/>
                </a:solidFill>
              </a:rPr>
            </a:br>
            <a:br>
              <a:rPr lang="en-US" sz="1600" dirty="0">
                <a:solidFill>
                  <a:schemeClr val="tx1"/>
                </a:solidFill>
              </a:rPr>
            </a:br>
            <a:r>
              <a:rPr lang="en-US" sz="1600" dirty="0">
                <a:solidFill>
                  <a:schemeClr val="tx1"/>
                </a:solidFill>
              </a:rPr>
              <a:t>A purchase order will be created for each of your projects. </a:t>
            </a:r>
            <a:r>
              <a:rPr lang="en-US" sz="1600" b="1" u="sng" dirty="0">
                <a:solidFill>
                  <a:schemeClr val="tx1"/>
                </a:solidFill>
              </a:rPr>
              <a:t>The purchase order number needs to be on your invoice.</a:t>
            </a:r>
            <a:r>
              <a:rPr lang="en-US" sz="1600" b="1" dirty="0">
                <a:solidFill>
                  <a:schemeClr val="tx1"/>
                </a:solidFill>
              </a:rPr>
              <a:t> </a:t>
            </a:r>
            <a:r>
              <a:rPr lang="en-US" sz="1600" dirty="0">
                <a:solidFill>
                  <a:schemeClr val="tx1"/>
                </a:solidFill>
              </a:rPr>
              <a:t>This will be a way to track how much is remaining on your project so you don’t go over budget.</a:t>
            </a:r>
            <a:br>
              <a:rPr lang="en-US" sz="1600" dirty="0">
                <a:solidFill>
                  <a:schemeClr val="tx1"/>
                </a:solidFill>
              </a:rPr>
            </a:br>
            <a:br>
              <a:rPr lang="en-US" sz="1600" dirty="0">
                <a:solidFill>
                  <a:schemeClr val="tx1"/>
                </a:solidFill>
              </a:rPr>
            </a:br>
            <a:r>
              <a:rPr lang="en-US" sz="1600" dirty="0">
                <a:solidFill>
                  <a:schemeClr val="tx1"/>
                </a:solidFill>
              </a:rPr>
              <a:t>If you are being reimbursed for wages, a timesheet or report showing the person’s name, hours worked signed off by their supervisor and proof of payment is required. </a:t>
            </a:r>
            <a:br>
              <a:rPr lang="en-US" sz="1600" dirty="0">
                <a:solidFill>
                  <a:schemeClr val="tx1"/>
                </a:solidFill>
              </a:rPr>
            </a:br>
            <a:br>
              <a:rPr lang="en-US" sz="1600" dirty="0">
                <a:solidFill>
                  <a:schemeClr val="tx1"/>
                </a:solidFill>
              </a:rPr>
            </a:br>
            <a:r>
              <a:rPr lang="en-US" sz="1600" dirty="0">
                <a:solidFill>
                  <a:schemeClr val="tx1"/>
                </a:solidFill>
              </a:rPr>
              <a:t>Requests for advance of funds cannot be honored.</a:t>
            </a:r>
            <a:br>
              <a:rPr lang="en-US" sz="1600" dirty="0">
                <a:solidFill>
                  <a:schemeClr val="tx1"/>
                </a:solidFill>
              </a:rPr>
            </a:br>
            <a:br>
              <a:rPr lang="en-US" sz="1600" dirty="0">
                <a:solidFill>
                  <a:schemeClr val="tx1"/>
                </a:solidFill>
              </a:rPr>
            </a:br>
            <a:r>
              <a:rPr lang="en-US" sz="1600" dirty="0">
                <a:solidFill>
                  <a:schemeClr val="tx1"/>
                </a:solidFill>
              </a:rPr>
              <a:t>If you are purchasing an item and advance purchase is required, then that would be a reimbursable request. Prior approval from Douglas County will be required for all pre-payments. Same information would be required, invoice, backup and method of payment.</a:t>
            </a:r>
            <a:br>
              <a:rPr lang="en-US" sz="1600" dirty="0">
                <a:solidFill>
                  <a:schemeClr val="tx1"/>
                </a:solidFill>
              </a:rPr>
            </a:br>
            <a:br>
              <a:rPr lang="en-US" sz="1600" dirty="0">
                <a:solidFill>
                  <a:schemeClr val="tx1"/>
                </a:solidFill>
              </a:rPr>
            </a:br>
            <a:r>
              <a:rPr lang="en-US" sz="1600" dirty="0">
                <a:solidFill>
                  <a:schemeClr val="tx1"/>
                </a:solidFill>
              </a:rPr>
              <a:t>Watch your dates for reimbursement. No purchase(s) done after </a:t>
            </a:r>
            <a:r>
              <a:rPr lang="en-US" sz="1600" b="1" dirty="0">
                <a:solidFill>
                  <a:schemeClr val="tx1"/>
                </a:solidFill>
              </a:rPr>
              <a:t>30 Jun 2024</a:t>
            </a:r>
            <a:r>
              <a:rPr lang="en-US" sz="1600" dirty="0">
                <a:solidFill>
                  <a:schemeClr val="tx1"/>
                </a:solidFill>
              </a:rPr>
              <a:t> will be reimbursed.</a:t>
            </a:r>
            <a:br>
              <a:rPr lang="en-US" sz="1600" dirty="0">
                <a:solidFill>
                  <a:schemeClr val="tx1"/>
                </a:solidFill>
              </a:rPr>
            </a:br>
            <a:br>
              <a:rPr lang="en-US" sz="1600" dirty="0">
                <a:solidFill>
                  <a:schemeClr val="tx1"/>
                </a:solidFill>
              </a:rPr>
            </a:br>
            <a:r>
              <a:rPr lang="en-US" sz="1600" dirty="0">
                <a:solidFill>
                  <a:schemeClr val="tx1"/>
                </a:solidFill>
              </a:rPr>
              <a:t>Final date to submit an invoice for reimbursement is </a:t>
            </a:r>
            <a:r>
              <a:rPr lang="en-US" sz="1600" b="1" dirty="0">
                <a:solidFill>
                  <a:schemeClr val="tx1"/>
                </a:solidFill>
              </a:rPr>
              <a:t>31 Jul 2024</a:t>
            </a:r>
            <a:r>
              <a:rPr lang="en-US" sz="1600" dirty="0">
                <a:solidFill>
                  <a:schemeClr val="tx1"/>
                </a:solidFill>
              </a:rPr>
              <a:t>.</a:t>
            </a:r>
            <a:br>
              <a:rPr lang="en-US" sz="1600" dirty="0">
                <a:solidFill>
                  <a:schemeClr val="tx1"/>
                </a:solidFill>
              </a:rPr>
            </a:br>
            <a:br>
              <a:rPr lang="en-US" sz="1600" dirty="0">
                <a:solidFill>
                  <a:schemeClr val="tx1"/>
                </a:solidFill>
              </a:rPr>
            </a:br>
            <a:r>
              <a:rPr lang="en-US" sz="1600" dirty="0">
                <a:solidFill>
                  <a:schemeClr val="tx1"/>
                </a:solidFill>
              </a:rPr>
              <a:t>Will you have a secondary remit address? We will need a vendor form for this information.</a:t>
            </a:r>
            <a:br>
              <a:rPr lang="en-US" sz="1600" dirty="0">
                <a:solidFill>
                  <a:schemeClr val="tx1"/>
                </a:solidFill>
              </a:rPr>
            </a:br>
            <a:br>
              <a:rPr lang="en-US" sz="1600" dirty="0">
                <a:solidFill>
                  <a:schemeClr val="tx1"/>
                </a:solidFill>
              </a:rPr>
            </a:br>
            <a:r>
              <a:rPr lang="en-US" sz="1600" dirty="0">
                <a:solidFill>
                  <a:schemeClr val="tx1"/>
                </a:solidFill>
              </a:rPr>
              <a:t>Your invoice will be processed </a:t>
            </a:r>
            <a:r>
              <a:rPr lang="en-US" sz="1600" i="1" u="sng" dirty="0">
                <a:solidFill>
                  <a:schemeClr val="tx1"/>
                </a:solidFill>
              </a:rPr>
              <a:t>as soon as received if all the required documentation is submitted</a:t>
            </a:r>
            <a:r>
              <a:rPr lang="en-US" sz="1600" dirty="0">
                <a:solidFill>
                  <a:schemeClr val="tx1"/>
                </a:solidFill>
              </a:rPr>
              <a:t>.</a:t>
            </a:r>
            <a:br>
              <a:rPr lang="en-US" sz="1600" dirty="0">
                <a:solidFill>
                  <a:schemeClr val="tx1"/>
                </a:solidFill>
              </a:rPr>
            </a:br>
            <a:br>
              <a:rPr lang="en-US" sz="1800" dirty="0">
                <a:solidFill>
                  <a:schemeClr val="tx1"/>
                </a:solidFill>
              </a:rPr>
            </a:br>
            <a:endParaRPr lang="en-US" sz="1800" dirty="0">
              <a:solidFill>
                <a:schemeClr val="tx1"/>
              </a:solidFill>
            </a:endParaRPr>
          </a:p>
        </p:txBody>
      </p:sp>
      <p:sp>
        <p:nvSpPr>
          <p:cNvPr id="9" name="Flowchart: Connector 8">
            <a:extLst>
              <a:ext uri="{FF2B5EF4-FFF2-40B4-BE49-F238E27FC236}">
                <a16:creationId xmlns:a16="http://schemas.microsoft.com/office/drawing/2014/main" id="{2FECC76C-458D-4B5D-8DB6-90D131A973A4}"/>
              </a:ext>
            </a:extLst>
          </p:cNvPr>
          <p:cNvSpPr/>
          <p:nvPr/>
        </p:nvSpPr>
        <p:spPr>
          <a:xfrm>
            <a:off x="2041299" y="844880"/>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97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43D98-FA4E-4952-910E-58B168E02BB8}"/>
              </a:ext>
            </a:extLst>
          </p:cNvPr>
          <p:cNvPicPr>
            <a:picLocks noChangeAspect="1"/>
          </p:cNvPicPr>
          <p:nvPr/>
        </p:nvPicPr>
        <p:blipFill>
          <a:blip r:embed="rId2"/>
          <a:stretch>
            <a:fillRect/>
          </a:stretch>
        </p:blipFill>
        <p:spPr>
          <a:xfrm>
            <a:off x="9597354" y="5147732"/>
            <a:ext cx="2057400" cy="1311846"/>
          </a:xfrm>
          <a:prstGeom prst="rect">
            <a:avLst/>
          </a:prstGeom>
          <a:effectLst>
            <a:innerShdw blurRad="114300">
              <a:prstClr val="black"/>
            </a:innerShdw>
          </a:effectLst>
        </p:spPr>
      </p:pic>
      <p:sp>
        <p:nvSpPr>
          <p:cNvPr id="3" name="Title 2">
            <a:extLst>
              <a:ext uri="{FF2B5EF4-FFF2-40B4-BE49-F238E27FC236}">
                <a16:creationId xmlns:a16="http://schemas.microsoft.com/office/drawing/2014/main" id="{042E7769-71CE-41BA-A527-E2434A746CAF}"/>
              </a:ext>
            </a:extLst>
          </p:cNvPr>
          <p:cNvSpPr>
            <a:spLocks noGrp="1"/>
          </p:cNvSpPr>
          <p:nvPr>
            <p:ph type="ctrTitle" idx="4294967295"/>
          </p:nvPr>
        </p:nvSpPr>
        <p:spPr>
          <a:xfrm>
            <a:off x="266700" y="969962"/>
            <a:ext cx="3529012" cy="2973387"/>
          </a:xfrm>
        </p:spPr>
        <p:txBody>
          <a:bodyPr>
            <a:normAutofit/>
          </a:bodyPr>
          <a:lstStyle/>
          <a:p>
            <a:pPr algn="l"/>
            <a:r>
              <a:rPr lang="en-US" sz="1600" dirty="0">
                <a:solidFill>
                  <a:schemeClr val="tx1"/>
                </a:solidFill>
              </a:rPr>
              <a:t>			</a:t>
            </a:r>
            <a:r>
              <a:rPr lang="en-US" sz="3100" dirty="0">
                <a:solidFill>
                  <a:schemeClr val="tx1"/>
                </a:solidFill>
              </a:rPr>
              <a:t>Reimbursement</a:t>
            </a:r>
            <a:br>
              <a:rPr lang="en-US" sz="2800" dirty="0">
                <a:solidFill>
                  <a:schemeClr val="tx1"/>
                </a:solidFill>
              </a:rPr>
            </a:br>
            <a:br>
              <a:rPr lang="en-US" sz="1600" dirty="0">
                <a:solidFill>
                  <a:schemeClr val="tx1"/>
                </a:solidFill>
              </a:rPr>
            </a:br>
            <a:br>
              <a:rPr lang="en-US" sz="1800" dirty="0">
                <a:solidFill>
                  <a:schemeClr val="tx1"/>
                </a:solidFill>
              </a:rPr>
            </a:br>
            <a:endParaRPr lang="en-US" sz="1800" dirty="0">
              <a:solidFill>
                <a:schemeClr val="tx1"/>
              </a:solidFill>
            </a:endParaRPr>
          </a:p>
        </p:txBody>
      </p:sp>
      <p:sp>
        <p:nvSpPr>
          <p:cNvPr id="9" name="Flowchart: Connector 8">
            <a:extLst>
              <a:ext uri="{FF2B5EF4-FFF2-40B4-BE49-F238E27FC236}">
                <a16:creationId xmlns:a16="http://schemas.microsoft.com/office/drawing/2014/main" id="{2FECC76C-458D-4B5D-8DB6-90D131A973A4}"/>
              </a:ext>
            </a:extLst>
          </p:cNvPr>
          <p:cNvSpPr/>
          <p:nvPr/>
        </p:nvSpPr>
        <p:spPr>
          <a:xfrm>
            <a:off x="431035" y="1481976"/>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D672498-8A25-4C93-B783-7D151ED7A385}"/>
              </a:ext>
            </a:extLst>
          </p:cNvPr>
          <p:cNvPicPr>
            <a:picLocks noChangeAspect="1"/>
          </p:cNvPicPr>
          <p:nvPr/>
        </p:nvPicPr>
        <p:blipFill>
          <a:blip r:embed="rId3"/>
          <a:stretch>
            <a:fillRect/>
          </a:stretch>
        </p:blipFill>
        <p:spPr>
          <a:xfrm>
            <a:off x="3931669" y="457200"/>
            <a:ext cx="5086402" cy="6236898"/>
          </a:xfrm>
          <a:prstGeom prst="rect">
            <a:avLst/>
          </a:prstGeom>
        </p:spPr>
      </p:pic>
      <p:sp>
        <p:nvSpPr>
          <p:cNvPr id="2" name="TextBox 1">
            <a:extLst>
              <a:ext uri="{FF2B5EF4-FFF2-40B4-BE49-F238E27FC236}">
                <a16:creationId xmlns:a16="http://schemas.microsoft.com/office/drawing/2014/main" id="{ABCB2691-A311-4A7D-A523-A8B716487AEB}"/>
              </a:ext>
            </a:extLst>
          </p:cNvPr>
          <p:cNvSpPr txBox="1"/>
          <p:nvPr/>
        </p:nvSpPr>
        <p:spPr>
          <a:xfrm>
            <a:off x="803564" y="2812473"/>
            <a:ext cx="2660072" cy="1477328"/>
          </a:xfrm>
          <a:prstGeom prst="rect">
            <a:avLst/>
          </a:prstGeom>
          <a:noFill/>
        </p:spPr>
        <p:txBody>
          <a:bodyPr wrap="square" rtlCol="0">
            <a:spAutoFit/>
          </a:bodyPr>
          <a:lstStyle/>
          <a:p>
            <a:r>
              <a:rPr lang="en-US" dirty="0"/>
              <a:t>All documents must be in a PDF format.</a:t>
            </a:r>
          </a:p>
          <a:p>
            <a:endParaRPr lang="en-US" dirty="0"/>
          </a:p>
          <a:p>
            <a:r>
              <a:rPr lang="en-US" dirty="0"/>
              <a:t>No JPEG documents can be accepted.</a:t>
            </a:r>
          </a:p>
        </p:txBody>
      </p:sp>
    </p:spTree>
    <p:extLst>
      <p:ext uri="{BB962C8B-B14F-4D97-AF65-F5344CB8AC3E}">
        <p14:creationId xmlns:p14="http://schemas.microsoft.com/office/powerpoint/2010/main" val="805436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43D98-FA4E-4952-910E-58B168E02BB8}"/>
              </a:ext>
            </a:extLst>
          </p:cNvPr>
          <p:cNvPicPr>
            <a:picLocks noChangeAspect="1"/>
          </p:cNvPicPr>
          <p:nvPr/>
        </p:nvPicPr>
        <p:blipFill>
          <a:blip r:embed="rId2"/>
          <a:stretch>
            <a:fillRect/>
          </a:stretch>
        </p:blipFill>
        <p:spPr>
          <a:xfrm>
            <a:off x="9597354" y="5147732"/>
            <a:ext cx="2057400" cy="1311846"/>
          </a:xfrm>
          <a:prstGeom prst="rect">
            <a:avLst/>
          </a:prstGeom>
          <a:effectLst>
            <a:innerShdw blurRad="114300">
              <a:prstClr val="black"/>
            </a:innerShdw>
          </a:effectLst>
        </p:spPr>
      </p:pic>
      <p:sp>
        <p:nvSpPr>
          <p:cNvPr id="3" name="Title 2">
            <a:extLst>
              <a:ext uri="{FF2B5EF4-FFF2-40B4-BE49-F238E27FC236}">
                <a16:creationId xmlns:a16="http://schemas.microsoft.com/office/drawing/2014/main" id="{042E7769-71CE-41BA-A527-E2434A746CAF}"/>
              </a:ext>
            </a:extLst>
          </p:cNvPr>
          <p:cNvSpPr>
            <a:spLocks noGrp="1"/>
          </p:cNvSpPr>
          <p:nvPr>
            <p:ph type="ctrTitle" idx="4294967295"/>
          </p:nvPr>
        </p:nvSpPr>
        <p:spPr>
          <a:xfrm>
            <a:off x="266700" y="714376"/>
            <a:ext cx="3529012" cy="3228974"/>
          </a:xfrm>
        </p:spPr>
        <p:txBody>
          <a:bodyPr>
            <a:normAutofit/>
          </a:bodyPr>
          <a:lstStyle/>
          <a:p>
            <a:pPr algn="l"/>
            <a:r>
              <a:rPr lang="en-US" sz="1600" dirty="0">
                <a:solidFill>
                  <a:schemeClr val="tx1"/>
                </a:solidFill>
              </a:rPr>
              <a:t>			</a:t>
            </a:r>
            <a:r>
              <a:rPr lang="en-US" sz="3100" dirty="0">
                <a:solidFill>
                  <a:schemeClr val="tx1"/>
                </a:solidFill>
              </a:rPr>
              <a:t>Reimbursement</a:t>
            </a:r>
            <a:br>
              <a:rPr lang="en-US" sz="3100" dirty="0">
                <a:solidFill>
                  <a:schemeClr val="tx1"/>
                </a:solidFill>
              </a:rPr>
            </a:br>
            <a:r>
              <a:rPr lang="en-US" sz="3100" dirty="0">
                <a:solidFill>
                  <a:schemeClr val="tx1"/>
                </a:solidFill>
              </a:rPr>
              <a:t>    Wages - 	Backup</a:t>
            </a:r>
            <a:br>
              <a:rPr lang="en-US" sz="2800" dirty="0">
                <a:solidFill>
                  <a:schemeClr val="tx1"/>
                </a:solidFill>
              </a:rPr>
            </a:br>
            <a:br>
              <a:rPr lang="en-US" sz="1600" dirty="0">
                <a:solidFill>
                  <a:schemeClr val="tx1"/>
                </a:solidFill>
              </a:rPr>
            </a:br>
            <a:br>
              <a:rPr lang="en-US" sz="1800" dirty="0">
                <a:solidFill>
                  <a:schemeClr val="tx1"/>
                </a:solidFill>
              </a:rPr>
            </a:br>
            <a:endParaRPr lang="en-US" sz="1800" dirty="0">
              <a:solidFill>
                <a:schemeClr val="tx1"/>
              </a:solidFill>
            </a:endParaRPr>
          </a:p>
        </p:txBody>
      </p:sp>
      <p:sp>
        <p:nvSpPr>
          <p:cNvPr id="9" name="Flowchart: Connector 8">
            <a:extLst>
              <a:ext uri="{FF2B5EF4-FFF2-40B4-BE49-F238E27FC236}">
                <a16:creationId xmlns:a16="http://schemas.microsoft.com/office/drawing/2014/main" id="{2FECC76C-458D-4B5D-8DB6-90D131A973A4}"/>
              </a:ext>
            </a:extLst>
          </p:cNvPr>
          <p:cNvSpPr/>
          <p:nvPr/>
        </p:nvSpPr>
        <p:spPr>
          <a:xfrm>
            <a:off x="439662" y="1214557"/>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FE0FC2F-C384-4EEB-AC40-DAF0DBCB9B8F}"/>
              </a:ext>
            </a:extLst>
          </p:cNvPr>
          <p:cNvPicPr>
            <a:picLocks noChangeAspect="1"/>
          </p:cNvPicPr>
          <p:nvPr/>
        </p:nvPicPr>
        <p:blipFill>
          <a:blip r:embed="rId3"/>
          <a:stretch>
            <a:fillRect/>
          </a:stretch>
        </p:blipFill>
        <p:spPr>
          <a:xfrm>
            <a:off x="4124325" y="271462"/>
            <a:ext cx="5962650" cy="4200525"/>
          </a:xfrm>
          <a:prstGeom prst="rect">
            <a:avLst/>
          </a:prstGeom>
          <a:effectLst>
            <a:innerShdw blurRad="114300">
              <a:prstClr val="black"/>
            </a:innerShdw>
          </a:effectLst>
        </p:spPr>
      </p:pic>
      <p:pic>
        <p:nvPicPr>
          <p:cNvPr id="6" name="Picture 5">
            <a:extLst>
              <a:ext uri="{FF2B5EF4-FFF2-40B4-BE49-F238E27FC236}">
                <a16:creationId xmlns:a16="http://schemas.microsoft.com/office/drawing/2014/main" id="{63D23CB0-C50A-4D5C-B3AC-5DB8226C5A8B}"/>
              </a:ext>
            </a:extLst>
          </p:cNvPr>
          <p:cNvPicPr>
            <a:picLocks noChangeAspect="1"/>
          </p:cNvPicPr>
          <p:nvPr/>
        </p:nvPicPr>
        <p:blipFill>
          <a:blip r:embed="rId4"/>
          <a:stretch>
            <a:fillRect/>
          </a:stretch>
        </p:blipFill>
        <p:spPr>
          <a:xfrm>
            <a:off x="1085851" y="2589362"/>
            <a:ext cx="4594536" cy="3554263"/>
          </a:xfrm>
          <a:prstGeom prst="rect">
            <a:avLst/>
          </a:prstGeom>
          <a:effectLst>
            <a:innerShdw blurRad="114300">
              <a:prstClr val="black"/>
            </a:innerShdw>
          </a:effectLst>
        </p:spPr>
      </p:pic>
      <p:sp>
        <p:nvSpPr>
          <p:cNvPr id="2" name="TextBox 1">
            <a:extLst>
              <a:ext uri="{FF2B5EF4-FFF2-40B4-BE49-F238E27FC236}">
                <a16:creationId xmlns:a16="http://schemas.microsoft.com/office/drawing/2014/main" id="{7B74F512-7A6B-4663-839C-C533488E6F68}"/>
              </a:ext>
            </a:extLst>
          </p:cNvPr>
          <p:cNvSpPr txBox="1"/>
          <p:nvPr/>
        </p:nvSpPr>
        <p:spPr>
          <a:xfrm>
            <a:off x="6096001" y="5147732"/>
            <a:ext cx="3505308" cy="646331"/>
          </a:xfrm>
          <a:prstGeom prst="rect">
            <a:avLst/>
          </a:prstGeom>
          <a:noFill/>
        </p:spPr>
        <p:txBody>
          <a:bodyPr wrap="square" rtlCol="0">
            <a:spAutoFit/>
          </a:bodyPr>
          <a:lstStyle/>
          <a:p>
            <a:r>
              <a:rPr lang="en-US" dirty="0"/>
              <a:t>Timesheets need to be signed</a:t>
            </a:r>
          </a:p>
          <a:p>
            <a:r>
              <a:rPr lang="en-US" dirty="0"/>
              <a:t>by a Supervisor.</a:t>
            </a:r>
          </a:p>
        </p:txBody>
      </p:sp>
    </p:spTree>
    <p:extLst>
      <p:ext uri="{BB962C8B-B14F-4D97-AF65-F5344CB8AC3E}">
        <p14:creationId xmlns:p14="http://schemas.microsoft.com/office/powerpoint/2010/main" val="269755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FECF55-1E67-46C4-8852-D27A98B78EF5}"/>
              </a:ext>
            </a:extLst>
          </p:cNvPr>
          <p:cNvPicPr>
            <a:picLocks noChangeAspect="1"/>
          </p:cNvPicPr>
          <p:nvPr/>
        </p:nvPicPr>
        <p:blipFill>
          <a:blip r:embed="rId2"/>
          <a:stretch>
            <a:fillRect/>
          </a:stretch>
        </p:blipFill>
        <p:spPr>
          <a:xfrm>
            <a:off x="1002744" y="787699"/>
            <a:ext cx="5093256" cy="5717875"/>
          </a:xfrm>
          <a:prstGeom prst="rect">
            <a:avLst/>
          </a:prstGeom>
          <a:effectLst>
            <a:innerShdw blurRad="114300">
              <a:prstClr val="black"/>
            </a:innerShdw>
          </a:effectLst>
        </p:spPr>
      </p:pic>
      <p:pic>
        <p:nvPicPr>
          <p:cNvPr id="6" name="Picture 5">
            <a:extLst>
              <a:ext uri="{FF2B5EF4-FFF2-40B4-BE49-F238E27FC236}">
                <a16:creationId xmlns:a16="http://schemas.microsoft.com/office/drawing/2014/main" id="{D45E2CAD-D19B-410A-8A68-39D35701B8CB}"/>
              </a:ext>
            </a:extLst>
          </p:cNvPr>
          <p:cNvPicPr>
            <a:picLocks noChangeAspect="1"/>
          </p:cNvPicPr>
          <p:nvPr/>
        </p:nvPicPr>
        <p:blipFill>
          <a:blip r:embed="rId3"/>
          <a:stretch>
            <a:fillRect/>
          </a:stretch>
        </p:blipFill>
        <p:spPr>
          <a:xfrm>
            <a:off x="4411511" y="1360876"/>
            <a:ext cx="5676900" cy="3686175"/>
          </a:xfrm>
          <a:prstGeom prst="rect">
            <a:avLst/>
          </a:prstGeom>
          <a:effectLst>
            <a:innerShdw blurRad="114300">
              <a:prstClr val="black"/>
            </a:innerShdw>
          </a:effectLst>
        </p:spPr>
      </p:pic>
      <p:pic>
        <p:nvPicPr>
          <p:cNvPr id="7" name="Picture 6">
            <a:extLst>
              <a:ext uri="{FF2B5EF4-FFF2-40B4-BE49-F238E27FC236}">
                <a16:creationId xmlns:a16="http://schemas.microsoft.com/office/drawing/2014/main" id="{2240E558-4EA6-4721-9E0E-169EA380A20C}"/>
              </a:ext>
            </a:extLst>
          </p:cNvPr>
          <p:cNvPicPr>
            <a:picLocks noChangeAspect="1"/>
          </p:cNvPicPr>
          <p:nvPr/>
        </p:nvPicPr>
        <p:blipFill>
          <a:blip r:embed="rId4"/>
          <a:stretch>
            <a:fillRect/>
          </a:stretch>
        </p:blipFill>
        <p:spPr>
          <a:xfrm>
            <a:off x="9869050" y="5366045"/>
            <a:ext cx="2057400" cy="1311846"/>
          </a:xfrm>
          <a:prstGeom prst="rect">
            <a:avLst/>
          </a:prstGeom>
          <a:effectLst>
            <a:innerShdw blurRad="114300">
              <a:prstClr val="black"/>
            </a:innerShdw>
          </a:effectLst>
        </p:spPr>
      </p:pic>
      <p:sp>
        <p:nvSpPr>
          <p:cNvPr id="4" name="Rectangle 3">
            <a:extLst>
              <a:ext uri="{FF2B5EF4-FFF2-40B4-BE49-F238E27FC236}">
                <a16:creationId xmlns:a16="http://schemas.microsoft.com/office/drawing/2014/main" id="{8ACD40A5-40F3-4809-ABAB-653BE67E2B9A}"/>
              </a:ext>
            </a:extLst>
          </p:cNvPr>
          <p:cNvSpPr/>
          <p:nvPr/>
        </p:nvSpPr>
        <p:spPr>
          <a:xfrm>
            <a:off x="615408" y="3244333"/>
            <a:ext cx="8487028" cy="3046988"/>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200" dirty="0"/>
          </a:p>
        </p:txBody>
      </p:sp>
      <p:sp>
        <p:nvSpPr>
          <p:cNvPr id="8" name="Flowchart: Connector 7">
            <a:extLst>
              <a:ext uri="{FF2B5EF4-FFF2-40B4-BE49-F238E27FC236}">
                <a16:creationId xmlns:a16="http://schemas.microsoft.com/office/drawing/2014/main" id="{26ED22AF-3DB7-4307-B095-ABF818EAEDC7}"/>
              </a:ext>
            </a:extLst>
          </p:cNvPr>
          <p:cNvSpPr/>
          <p:nvPr/>
        </p:nvSpPr>
        <p:spPr>
          <a:xfrm flipV="1">
            <a:off x="748144" y="352426"/>
            <a:ext cx="254599" cy="22102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F0A3A7-6F20-4C72-9335-127B17109503}"/>
              </a:ext>
            </a:extLst>
          </p:cNvPr>
          <p:cNvSpPr txBox="1"/>
          <p:nvPr/>
        </p:nvSpPr>
        <p:spPr>
          <a:xfrm>
            <a:off x="1219200" y="180109"/>
            <a:ext cx="9970056" cy="800219"/>
          </a:xfrm>
          <a:prstGeom prst="rect">
            <a:avLst/>
          </a:prstGeom>
          <a:noFill/>
        </p:spPr>
        <p:txBody>
          <a:bodyPr wrap="square" rtlCol="0">
            <a:spAutoFit/>
          </a:bodyPr>
          <a:lstStyle/>
          <a:p>
            <a:r>
              <a:rPr lang="en-US" sz="2800" dirty="0"/>
              <a:t>Reimbursement Backup – Invoice with check copy. </a:t>
            </a:r>
          </a:p>
          <a:p>
            <a:endParaRPr lang="en-US" dirty="0"/>
          </a:p>
        </p:txBody>
      </p:sp>
    </p:spTree>
    <p:extLst>
      <p:ext uri="{BB962C8B-B14F-4D97-AF65-F5344CB8AC3E}">
        <p14:creationId xmlns:p14="http://schemas.microsoft.com/office/powerpoint/2010/main" val="358743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40E558-4EA6-4721-9E0E-169EA380A20C}"/>
              </a:ext>
            </a:extLst>
          </p:cNvPr>
          <p:cNvPicPr>
            <a:picLocks noChangeAspect="1"/>
          </p:cNvPicPr>
          <p:nvPr/>
        </p:nvPicPr>
        <p:blipFill>
          <a:blip r:embed="rId2"/>
          <a:stretch>
            <a:fillRect/>
          </a:stretch>
        </p:blipFill>
        <p:spPr>
          <a:xfrm>
            <a:off x="9568779" y="419100"/>
            <a:ext cx="2057400" cy="1311846"/>
          </a:xfrm>
          <a:prstGeom prst="rect">
            <a:avLst/>
          </a:prstGeom>
          <a:effectLst>
            <a:innerShdw blurRad="114300">
              <a:prstClr val="black"/>
            </a:innerShdw>
          </a:effectLst>
        </p:spPr>
      </p:pic>
      <p:sp>
        <p:nvSpPr>
          <p:cNvPr id="4" name="Rectangle 3">
            <a:extLst>
              <a:ext uri="{FF2B5EF4-FFF2-40B4-BE49-F238E27FC236}">
                <a16:creationId xmlns:a16="http://schemas.microsoft.com/office/drawing/2014/main" id="{8ACD40A5-40F3-4809-ABAB-653BE67E2B9A}"/>
              </a:ext>
            </a:extLst>
          </p:cNvPr>
          <p:cNvSpPr/>
          <p:nvPr/>
        </p:nvSpPr>
        <p:spPr>
          <a:xfrm>
            <a:off x="1368981" y="138023"/>
            <a:ext cx="4727019" cy="800219"/>
          </a:xfrm>
          <a:prstGeom prst="rect">
            <a:avLst/>
          </a:prstGeom>
        </p:spPr>
        <p:txBody>
          <a:bodyPr wrap="square">
            <a:spAutoFit/>
          </a:bodyPr>
          <a:lstStyle/>
          <a:p>
            <a:endParaRPr lang="en-US" dirty="0"/>
          </a:p>
          <a:p>
            <a:r>
              <a:rPr lang="en-US" sz="2800" dirty="0"/>
              <a:t>Reimbursement - Backup</a:t>
            </a:r>
          </a:p>
        </p:txBody>
      </p:sp>
      <p:pic>
        <p:nvPicPr>
          <p:cNvPr id="5" name="Picture 4">
            <a:extLst>
              <a:ext uri="{FF2B5EF4-FFF2-40B4-BE49-F238E27FC236}">
                <a16:creationId xmlns:a16="http://schemas.microsoft.com/office/drawing/2014/main" id="{7F580436-9286-4109-ACF4-64DBEA38A2F3}"/>
              </a:ext>
            </a:extLst>
          </p:cNvPr>
          <p:cNvPicPr>
            <a:picLocks noChangeAspect="1"/>
          </p:cNvPicPr>
          <p:nvPr/>
        </p:nvPicPr>
        <p:blipFill>
          <a:blip r:embed="rId3"/>
          <a:stretch>
            <a:fillRect/>
          </a:stretch>
        </p:blipFill>
        <p:spPr>
          <a:xfrm>
            <a:off x="5108544" y="1212191"/>
            <a:ext cx="4219575" cy="4933950"/>
          </a:xfrm>
          <a:prstGeom prst="rect">
            <a:avLst/>
          </a:prstGeom>
        </p:spPr>
      </p:pic>
      <p:sp>
        <p:nvSpPr>
          <p:cNvPr id="11" name="Flowchart: Connector 10">
            <a:extLst>
              <a:ext uri="{FF2B5EF4-FFF2-40B4-BE49-F238E27FC236}">
                <a16:creationId xmlns:a16="http://schemas.microsoft.com/office/drawing/2014/main" id="{F2A6A6C7-8178-40FB-BAAA-23D9C3DEA8F3}"/>
              </a:ext>
            </a:extLst>
          </p:cNvPr>
          <p:cNvSpPr/>
          <p:nvPr/>
        </p:nvSpPr>
        <p:spPr>
          <a:xfrm>
            <a:off x="1015364" y="619485"/>
            <a:ext cx="170260" cy="13802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13CCAB-078E-47AE-A8F5-BA3CAE0C8426}"/>
              </a:ext>
            </a:extLst>
          </p:cNvPr>
          <p:cNvSpPr txBox="1"/>
          <p:nvPr/>
        </p:nvSpPr>
        <p:spPr>
          <a:xfrm>
            <a:off x="565822" y="1647645"/>
            <a:ext cx="5084316" cy="4247317"/>
          </a:xfrm>
          <a:prstGeom prst="rect">
            <a:avLst/>
          </a:prstGeom>
          <a:noFill/>
        </p:spPr>
        <p:txBody>
          <a:bodyPr wrap="square" rtlCol="0">
            <a:spAutoFit/>
          </a:bodyPr>
          <a:lstStyle/>
          <a:p>
            <a:endParaRPr lang="en-US" dirty="0"/>
          </a:p>
          <a:p>
            <a:endParaRPr lang="en-US" dirty="0"/>
          </a:p>
          <a:p>
            <a:r>
              <a:rPr lang="en-US" dirty="0"/>
              <a:t>All receipts need to be readable!</a:t>
            </a:r>
          </a:p>
          <a:p>
            <a:endParaRPr lang="en-US" dirty="0"/>
          </a:p>
          <a:p>
            <a:r>
              <a:rPr lang="en-US" dirty="0"/>
              <a:t>If you use a credit card the receipt </a:t>
            </a:r>
          </a:p>
          <a:p>
            <a:r>
              <a:rPr lang="en-US" dirty="0"/>
              <a:t>needs to show what was purchased. Non-detailed receipts cannot be accepted for reimbursement.</a:t>
            </a:r>
          </a:p>
          <a:p>
            <a:endParaRPr lang="en-US" dirty="0"/>
          </a:p>
          <a:p>
            <a:r>
              <a:rPr lang="en-US" dirty="0"/>
              <a:t>If the charge is on the agency credit card,</a:t>
            </a:r>
          </a:p>
          <a:p>
            <a:r>
              <a:rPr lang="en-US" dirty="0"/>
              <a:t>the credit card statement showing </a:t>
            </a:r>
          </a:p>
          <a:p>
            <a:r>
              <a:rPr lang="en-US" dirty="0"/>
              <a:t>the charge and payment of the credit </a:t>
            </a:r>
          </a:p>
          <a:p>
            <a:r>
              <a:rPr lang="en-US" dirty="0"/>
              <a:t>Card is required.</a:t>
            </a:r>
          </a:p>
          <a:p>
            <a:endParaRPr lang="en-US" dirty="0"/>
          </a:p>
          <a:p>
            <a:endParaRPr lang="en-US" dirty="0"/>
          </a:p>
        </p:txBody>
      </p:sp>
    </p:spTree>
    <p:extLst>
      <p:ext uri="{BB962C8B-B14F-4D97-AF65-F5344CB8AC3E}">
        <p14:creationId xmlns:p14="http://schemas.microsoft.com/office/powerpoint/2010/main" val="42456475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1213</TotalTime>
  <Words>1276</Words>
  <Application>Microsoft Office PowerPoint</Application>
  <PresentationFormat>Widescreen</PresentationFormat>
  <Paragraphs>92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Trebuchet MS</vt:lpstr>
      <vt:lpstr>Wingdings 3</vt:lpstr>
      <vt:lpstr>Facet</vt:lpstr>
      <vt:lpstr>Community Grants Training</vt:lpstr>
      <vt:lpstr>Congratulations on your award!  This presentation is to understand what Douglas County expects from the you, the awardee and what the awardee can expect from us, the funder.   </vt:lpstr>
      <vt:lpstr>There have been a few improvements this year to reduce any confusion as to what will be required and how to receive your awarded funding. Douglas County wants your project to be a successful pleasant experience and hopefully this training will be the first step!  We will go over:       Required Documents      Reimbursement      Reporting      Grant Close Out      Questions      </vt:lpstr>
      <vt:lpstr>    Required Documents  If you are attending this training your organization has received an award agreement. Please complete the information requested, sign and return to Douglas County Grants Administrator, Inbox - Community Grant Community_Grant@douglasnv.us. Once the County manager signs, a copy will be returned to you.  A current W-9 was requested. This is a requirement each time an award is approved.  If you are not an existing vendor with Douglas County, a vendor information form will need to be completed.   Will you have a secondary remit address? We will need a vendor information form to reimburse your agency.  If you are a non-profit and have a tax-exempt status, a copy of your tax-exempt form will be required so a 1099-G will not be created at year end.  Once all requirements have been completed, your agency will be able to request reimbursement of funds.  </vt:lpstr>
      <vt:lpstr>   Reimbursement  Once you have purchased your allowable item send your organizations invoice along with proof of payment &amp; copy of original invoice, timesheet, backup documents to Inbox - Community Grant Community_Grant@douglasnv.us.  A purchase order will be created for each of your projects. The purchase order number needs to be on your invoice. This will be a way to track how much is remaining on your project so you don’t go over budget.  If you are being reimbursed for wages, a timesheet or report showing the person’s name, hours worked signed off by their supervisor and proof of payment is required.   Requests for advance of funds cannot be honored.  If you are purchasing an item and advance purchase is required, then that would be a reimbursable request. Prior approval from Douglas County will be required for all pre-payments. Same information would be required, invoice, backup and method of payment.  Watch your dates for reimbursement. No purchase(s) done after 30 Jun 2024 will be reimbursed.  Final date to submit an invoice for reimbursement is 31 Jul 2024.  Will you have a secondary remit address? We will need a vendor form for this information.  Your invoice will be processed as soon as received if all the required documentation is submitted.  </vt:lpstr>
      <vt:lpstr>   Reimbursement   </vt:lpstr>
      <vt:lpstr>   Reimbursement     Wages -  Backup   </vt:lpstr>
      <vt:lpstr>PowerPoint Presentation</vt:lpstr>
      <vt:lpstr>PowerPoint Presentation</vt:lpstr>
      <vt:lpstr>PowerPoint Presentation</vt:lpstr>
      <vt:lpstr>PowerPoint Presentation</vt:lpstr>
      <vt:lpstr>PowerPoint Presentation</vt:lpstr>
      <vt:lpstr>   Reporting   When your organization has exhausted its funding a report detailing the success you had will be required.   How was the project successful?  How many people did you help? If you have any demographic information please include.  What was the impact of your program for Douglas County’s citizens?  Your report is not just viewed by the grant committee regarding future funding but the information will be used to inform the community on how Douglas County funds were being utilized.  Your report should paint the picture of when, where, why and how much it helped the Douglas County community. You know how it helped now transfer that information so others may know also.  Reports are due on or before close of business 31 Aug 2024.  </vt:lpstr>
      <vt:lpstr>   Reporting – Don’ts   </vt:lpstr>
      <vt:lpstr>   Reporting – Do’s   </vt:lpstr>
      <vt:lpstr>   Reporting – Do’s   </vt:lpstr>
      <vt:lpstr>   Reporting – Do’s   </vt:lpstr>
      <vt:lpstr>   Reporting – Do’s   </vt:lpstr>
      <vt:lpstr>   Reporting – Do’s   </vt:lpstr>
      <vt:lpstr>             Reporting – Do’s            </vt:lpstr>
      <vt:lpstr>   Close Out  When your organization has exhausted its funding and your report detailing the success you had has been submitted a closeout letter will be supplied.  A success story section is being added to the Community Grants website for Douglas County to view. During the course of your project take photos and send them to Inbox - Community Grant Community_Grant@douglasnv.us . Your photos and final reporting success stories will be added. We want to share that with the community!      </vt:lpstr>
      <vt:lpstr>If you have questions or need any assistance please contact:   Community Grant - Debbie Swickard –  Douglas County Grants Administrator  775-782-9029  dswickard@douglasnv.us  </vt:lpstr>
      <vt:lpstr>   Questions?</vt:lpstr>
      <vt:lpstr>   Thank you! </vt:lpstr>
    </vt:vector>
  </TitlesOfParts>
  <Company>Stark Area Regional Transit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5310 Subrecipient Training</dc:title>
  <dc:creator>Debbie Swickard</dc:creator>
  <cp:lastModifiedBy>Swickard, Debbie</cp:lastModifiedBy>
  <cp:revision>54</cp:revision>
  <cp:lastPrinted>2018-02-09T20:48:42Z</cp:lastPrinted>
  <dcterms:created xsi:type="dcterms:W3CDTF">2018-02-07T14:57:43Z</dcterms:created>
  <dcterms:modified xsi:type="dcterms:W3CDTF">2023-06-23T22:10:29Z</dcterms:modified>
</cp:coreProperties>
</file>